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20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2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469" r:id="rId2"/>
    <p:sldId id="587" r:id="rId3"/>
    <p:sldId id="475" r:id="rId4"/>
    <p:sldId id="566" r:id="rId5"/>
    <p:sldId id="569" r:id="rId6"/>
    <p:sldId id="573" r:id="rId7"/>
    <p:sldId id="570" r:id="rId8"/>
    <p:sldId id="574" r:id="rId9"/>
    <p:sldId id="444" r:id="rId10"/>
    <p:sldId id="499" r:id="rId11"/>
    <p:sldId id="481" r:id="rId12"/>
    <p:sldId id="497" r:id="rId13"/>
    <p:sldId id="498" r:id="rId14"/>
    <p:sldId id="496" r:id="rId15"/>
    <p:sldId id="482" r:id="rId16"/>
    <p:sldId id="483" r:id="rId17"/>
    <p:sldId id="576" r:id="rId18"/>
    <p:sldId id="577" r:id="rId19"/>
    <p:sldId id="578" r:id="rId20"/>
    <p:sldId id="579" r:id="rId21"/>
    <p:sldId id="580" r:id="rId22"/>
    <p:sldId id="581" r:id="rId23"/>
    <p:sldId id="575" r:id="rId24"/>
    <p:sldId id="582" r:id="rId25"/>
    <p:sldId id="583" r:id="rId26"/>
    <p:sldId id="584" r:id="rId27"/>
    <p:sldId id="585" r:id="rId28"/>
    <p:sldId id="562" r:id="rId29"/>
    <p:sldId id="586" r:id="rId30"/>
  </p:sldIdLst>
  <p:sldSz cx="9144000" cy="6858000" type="screen4x3"/>
  <p:notesSz cx="6669088" cy="9926638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Verdana" panose="020B0604030504040204" pitchFamily="34" charset="0"/>
      <p:regular r:id="rId37"/>
      <p:bold r:id="rId38"/>
      <p:italic r:id="rId39"/>
      <p:boldItalic r:id="rId40"/>
    </p:embeddedFont>
    <p:embeddedFont>
      <p:font typeface="ABeeZee" panose="020B0604020202020204" charset="0"/>
      <p:regular r:id="rId41"/>
      <p:italic r:id="rId42"/>
    </p:embeddedFont>
  </p:embeddedFontLst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8727"/>
    <a:srgbClr val="D6D6D6"/>
    <a:srgbClr val="B1A098"/>
    <a:srgbClr val="E46C0A"/>
    <a:srgbClr val="31859C"/>
    <a:srgbClr val="77933C"/>
    <a:srgbClr val="953735"/>
    <a:srgbClr val="D9D3CD"/>
    <a:srgbClr val="7C6B62"/>
    <a:srgbClr val="C5BC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9" autoAdjust="0"/>
    <p:restoredTop sz="87763" autoAdjust="0"/>
  </p:normalViewPr>
  <p:slideViewPr>
    <p:cSldViewPr snapToGrid="0" snapToObjects="1">
      <p:cViewPr varScale="1">
        <p:scale>
          <a:sx n="113" d="100"/>
          <a:sy n="113" d="100"/>
        </p:scale>
        <p:origin x="1234" y="77"/>
      </p:cViewPr>
      <p:guideLst>
        <p:guide orient="horz" pos="2183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50" d="100"/>
        <a:sy n="150" d="100"/>
      </p:scale>
      <p:origin x="0" y="-79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-Arbeitsblat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-Arbeitsblat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-Arbeitsblat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-Arbeitsblat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dirty="0" smtClean="0"/>
              <a:t>Aus</a:t>
            </a:r>
            <a:r>
              <a:rPr lang="de-DE" baseline="0" dirty="0" smtClean="0"/>
              <a:t> welchem Ortsteil kommen Sie?</a:t>
            </a:r>
            <a:endParaRPr lang="de-DE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'Frage 3'!$A$5:$A$12</c:f>
              <c:strCache>
                <c:ptCount val="8"/>
                <c:pt idx="0">
                  <c:v>Altenstadt</c:v>
                </c:pt>
                <c:pt idx="1">
                  <c:v>Lindheim</c:v>
                </c:pt>
                <c:pt idx="2">
                  <c:v>Waldsiedlung</c:v>
                </c:pt>
                <c:pt idx="3">
                  <c:v>Heegheim</c:v>
                </c:pt>
                <c:pt idx="4">
                  <c:v>Oberau</c:v>
                </c:pt>
                <c:pt idx="5">
                  <c:v>Höchst</c:v>
                </c:pt>
                <c:pt idx="6">
                  <c:v>Rodenbach</c:v>
                </c:pt>
                <c:pt idx="7">
                  <c:v>Enzheim</c:v>
                </c:pt>
              </c:strCache>
            </c:strRef>
          </c:cat>
          <c:val>
            <c:numRef>
              <c:f>'Frage 3'!$B$5:$B$12</c:f>
              <c:numCache>
                <c:formatCode>General</c:formatCode>
                <c:ptCount val="8"/>
                <c:pt idx="0">
                  <c:v>33</c:v>
                </c:pt>
                <c:pt idx="1">
                  <c:v>33</c:v>
                </c:pt>
                <c:pt idx="2">
                  <c:v>18</c:v>
                </c:pt>
                <c:pt idx="3">
                  <c:v>11</c:v>
                </c:pt>
                <c:pt idx="4">
                  <c:v>10</c:v>
                </c:pt>
                <c:pt idx="5">
                  <c:v>8</c:v>
                </c:pt>
                <c:pt idx="6">
                  <c:v>7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65-41E1-B414-58C1433481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26885839"/>
        <c:axId val="826866287"/>
      </c:barChart>
      <c:catAx>
        <c:axId val="8268858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826866287"/>
        <c:crosses val="autoZero"/>
        <c:auto val="1"/>
        <c:lblAlgn val="ctr"/>
        <c:lblOffset val="100"/>
        <c:noMultiLvlLbl val="0"/>
      </c:catAx>
      <c:valAx>
        <c:axId val="8268662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8268858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none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de-DE" b="0">
                <a:solidFill>
                  <a:sysClr val="windowText" lastClr="000000"/>
                </a:solidFill>
              </a:rPr>
              <a:t>n=342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none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de-DE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'Frage 5'!$A$6:$A$14</c:f>
              <c:strCache>
                <c:ptCount val="9"/>
                <c:pt idx="0">
                  <c:v>Kulturelles Angebot</c:v>
                </c:pt>
                <c:pt idx="1">
                  <c:v>Wirtschaft (Untrnehmen/Arbeit)</c:v>
                </c:pt>
                <c:pt idx="2">
                  <c:v>Wohnmöglichkeiten</c:v>
                </c:pt>
                <c:pt idx="3">
                  <c:v>Freizeit und touristisches Angebot</c:v>
                </c:pt>
                <c:pt idx="4">
                  <c:v>Vereinsleben, Soziales und Miteinander</c:v>
                </c:pt>
                <c:pt idx="5">
                  <c:v>Angebote für Kinder/Jugendliche</c:v>
                </c:pt>
                <c:pt idx="6">
                  <c:v>Mobilität</c:v>
                </c:pt>
                <c:pt idx="7">
                  <c:v>Angebot an Nahversorgung</c:v>
                </c:pt>
                <c:pt idx="8">
                  <c:v>Ortsbild und Freiraum</c:v>
                </c:pt>
              </c:strCache>
            </c:strRef>
          </c:cat>
          <c:val>
            <c:numRef>
              <c:f>'Frage 5'!$B$6:$B$14</c:f>
              <c:numCache>
                <c:formatCode>General</c:formatCode>
                <c:ptCount val="9"/>
                <c:pt idx="0">
                  <c:v>16</c:v>
                </c:pt>
                <c:pt idx="1">
                  <c:v>16</c:v>
                </c:pt>
                <c:pt idx="2">
                  <c:v>28</c:v>
                </c:pt>
                <c:pt idx="3">
                  <c:v>31</c:v>
                </c:pt>
                <c:pt idx="4">
                  <c:v>36</c:v>
                </c:pt>
                <c:pt idx="5">
                  <c:v>47</c:v>
                </c:pt>
                <c:pt idx="6">
                  <c:v>50</c:v>
                </c:pt>
                <c:pt idx="7">
                  <c:v>59</c:v>
                </c:pt>
                <c:pt idx="8">
                  <c:v>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FC-4801-A0DC-2F96F94EDA5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47"/>
        <c:axId val="735091439"/>
        <c:axId val="735083119"/>
      </c:barChart>
      <c:catAx>
        <c:axId val="7350914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35083119"/>
        <c:crosses val="autoZero"/>
        <c:auto val="1"/>
        <c:lblAlgn val="ctr"/>
        <c:lblOffset val="100"/>
        <c:noMultiLvlLbl val="0"/>
      </c:catAx>
      <c:valAx>
        <c:axId val="7350831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35091439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'Frage 6'!$B$4</c:f>
              <c:strCache>
                <c:ptCount val="1"/>
                <c:pt idx="0">
                  <c:v>sehr gut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CC1-4095-AC68-598DD683ECB5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CC1-4095-AC68-598DD683ECB5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CC1-4095-AC68-598DD683ECB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'Frage 6'!$A$5:$A$9</c:f>
              <c:strCache>
                <c:ptCount val="5"/>
                <c:pt idx="0">
                  <c:v>Mobilität</c:v>
                </c:pt>
                <c:pt idx="1">
                  <c:v>Angebot an Nahversorgung</c:v>
                </c:pt>
                <c:pt idx="2">
                  <c:v>Freizeit und touristisches Angebot</c:v>
                </c:pt>
                <c:pt idx="3">
                  <c:v>Angebote für Kinder/Jugendliche</c:v>
                </c:pt>
                <c:pt idx="4">
                  <c:v>Vereinsleben, Soziales und Miteinander</c:v>
                </c:pt>
              </c:strCache>
            </c:strRef>
          </c:cat>
          <c:val>
            <c:numRef>
              <c:f>'Frage 6'!$B$5:$B$9</c:f>
              <c:numCache>
                <c:formatCode>0.0%</c:formatCode>
                <c:ptCount val="5"/>
                <c:pt idx="0">
                  <c:v>2.7E-2</c:v>
                </c:pt>
                <c:pt idx="1">
                  <c:v>6.2E-2</c:v>
                </c:pt>
                <c:pt idx="2">
                  <c:v>0</c:v>
                </c:pt>
                <c:pt idx="3">
                  <c:v>1.9E-2</c:v>
                </c:pt>
                <c:pt idx="4">
                  <c:v>3.5999999999999997E-2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CC1-4095-AC68-598DD683ECB5}"/>
            </c:ext>
          </c:extLst>
        </c:ser>
        <c:ser>
          <c:idx val="1"/>
          <c:order val="1"/>
          <c:tx>
            <c:strRef>
              <c:f>'Frage 6'!$C$4</c:f>
              <c:strCache>
                <c:ptCount val="1"/>
                <c:pt idx="0">
                  <c:v>gut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'Frage 6'!$A$5:$A$9</c:f>
              <c:strCache>
                <c:ptCount val="5"/>
                <c:pt idx="0">
                  <c:v>Mobilität</c:v>
                </c:pt>
                <c:pt idx="1">
                  <c:v>Angebot an Nahversorgung</c:v>
                </c:pt>
                <c:pt idx="2">
                  <c:v>Freizeit und touristisches Angebot</c:v>
                </c:pt>
                <c:pt idx="3">
                  <c:v>Angebote für Kinder/Jugendliche</c:v>
                </c:pt>
                <c:pt idx="4">
                  <c:v>Vereinsleben, Soziales und Miteinander</c:v>
                </c:pt>
              </c:strCache>
            </c:strRef>
          </c:cat>
          <c:val>
            <c:numRef>
              <c:f>'Frage 6'!$C$5:$C$9</c:f>
              <c:numCache>
                <c:formatCode>0.0%</c:formatCode>
                <c:ptCount val="5"/>
                <c:pt idx="0">
                  <c:v>0.41599999999999998</c:v>
                </c:pt>
                <c:pt idx="1">
                  <c:v>0.56599999999999995</c:v>
                </c:pt>
                <c:pt idx="2">
                  <c:v>0.112</c:v>
                </c:pt>
                <c:pt idx="3">
                  <c:v>0.17100000000000001</c:v>
                </c:pt>
                <c:pt idx="4">
                  <c:v>0.57299999999999995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CC1-4095-AC68-598DD683ECB5}"/>
            </c:ext>
          </c:extLst>
        </c:ser>
        <c:ser>
          <c:idx val="2"/>
          <c:order val="2"/>
          <c:tx>
            <c:strRef>
              <c:f>'Frage 6'!$D$4</c:f>
              <c:strCache>
                <c:ptCount val="1"/>
                <c:pt idx="0">
                  <c:v>weder noch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'Frage 6'!$A$5:$A$9</c:f>
              <c:strCache>
                <c:ptCount val="5"/>
                <c:pt idx="0">
                  <c:v>Mobilität</c:v>
                </c:pt>
                <c:pt idx="1">
                  <c:v>Angebot an Nahversorgung</c:v>
                </c:pt>
                <c:pt idx="2">
                  <c:v>Freizeit und touristisches Angebot</c:v>
                </c:pt>
                <c:pt idx="3">
                  <c:v>Angebote für Kinder/Jugendliche</c:v>
                </c:pt>
                <c:pt idx="4">
                  <c:v>Vereinsleben, Soziales und Miteinander</c:v>
                </c:pt>
              </c:strCache>
            </c:strRef>
          </c:cat>
          <c:val>
            <c:numRef>
              <c:f>'Frage 6'!$D$5:$D$9</c:f>
              <c:numCache>
                <c:formatCode>0.0%</c:formatCode>
                <c:ptCount val="5"/>
                <c:pt idx="0">
                  <c:v>0.38100000000000001</c:v>
                </c:pt>
                <c:pt idx="1">
                  <c:v>0.248</c:v>
                </c:pt>
                <c:pt idx="2">
                  <c:v>0.54200000000000004</c:v>
                </c:pt>
                <c:pt idx="3">
                  <c:v>0.42899999999999999</c:v>
                </c:pt>
                <c:pt idx="4">
                  <c:v>0.32700000000000001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CC1-4095-AC68-598DD683ECB5}"/>
            </c:ext>
          </c:extLst>
        </c:ser>
        <c:ser>
          <c:idx val="3"/>
          <c:order val="3"/>
          <c:tx>
            <c:strRef>
              <c:f>'Frage 6'!$E$4</c:f>
              <c:strCache>
                <c:ptCount val="1"/>
                <c:pt idx="0">
                  <c:v>schlecht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'Frage 6'!$A$5:$A$9</c:f>
              <c:strCache>
                <c:ptCount val="5"/>
                <c:pt idx="0">
                  <c:v>Mobilität</c:v>
                </c:pt>
                <c:pt idx="1">
                  <c:v>Angebot an Nahversorgung</c:v>
                </c:pt>
                <c:pt idx="2">
                  <c:v>Freizeit und touristisches Angebot</c:v>
                </c:pt>
                <c:pt idx="3">
                  <c:v>Angebote für Kinder/Jugendliche</c:v>
                </c:pt>
                <c:pt idx="4">
                  <c:v>Vereinsleben, Soziales und Miteinander</c:v>
                </c:pt>
              </c:strCache>
            </c:strRef>
          </c:cat>
          <c:val>
            <c:numRef>
              <c:f>'Frage 6'!$E$5:$E$9</c:f>
              <c:numCache>
                <c:formatCode>0.0%</c:formatCode>
                <c:ptCount val="5"/>
                <c:pt idx="0">
                  <c:v>0.13300000000000001</c:v>
                </c:pt>
                <c:pt idx="1">
                  <c:v>0.115</c:v>
                </c:pt>
                <c:pt idx="2">
                  <c:v>0.318</c:v>
                </c:pt>
                <c:pt idx="3">
                  <c:v>0.30499999999999999</c:v>
                </c:pt>
                <c:pt idx="4">
                  <c:v>5.5E-2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CC1-4095-AC68-598DD683ECB5}"/>
            </c:ext>
          </c:extLst>
        </c:ser>
        <c:ser>
          <c:idx val="4"/>
          <c:order val="4"/>
          <c:tx>
            <c:strRef>
              <c:f>'Frage 6'!$F$4</c:f>
              <c:strCache>
                <c:ptCount val="1"/>
                <c:pt idx="0">
                  <c:v>sehr schlecht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3967550571238604E-2"/>
                  <c:y val="-3.047695388857756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CC1-4095-AC68-598DD683ECB5}"/>
                </c:ext>
              </c:extLst>
            </c:dLbl>
            <c:dLbl>
              <c:idx val="1"/>
              <c:layout>
                <c:manualLayout>
                  <c:x val="2.3892482574217364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CC1-4095-AC68-598DD683ECB5}"/>
                </c:ext>
              </c:extLst>
            </c:dLbl>
            <c:dLbl>
              <c:idx val="2"/>
              <c:layout>
                <c:manualLayout>
                  <c:x val="-1.061888114409665E-2"/>
                  <c:y val="-5.3723433106370081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CC1-4095-AC68-598DD683ECB5}"/>
                </c:ext>
              </c:extLst>
            </c:dLbl>
            <c:dLbl>
              <c:idx val="4"/>
              <c:layout>
                <c:manualLayout>
                  <c:x val="2.5219842717229542E-2"/>
                  <c:y val="-1.4654777108894181E-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DCC1-4095-AC68-598DD683ECB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'Frage 6'!$A$5:$A$9</c:f>
              <c:strCache>
                <c:ptCount val="5"/>
                <c:pt idx="0">
                  <c:v>Mobilität</c:v>
                </c:pt>
                <c:pt idx="1">
                  <c:v>Angebot an Nahversorgung</c:v>
                </c:pt>
                <c:pt idx="2">
                  <c:v>Freizeit und touristisches Angebot</c:v>
                </c:pt>
                <c:pt idx="3">
                  <c:v>Angebote für Kinder/Jugendliche</c:v>
                </c:pt>
                <c:pt idx="4">
                  <c:v>Vereinsleben, Soziales und Miteinander</c:v>
                </c:pt>
              </c:strCache>
            </c:strRef>
          </c:cat>
          <c:val>
            <c:numRef>
              <c:f>'Frage 6'!$F$5:$F$9</c:f>
              <c:numCache>
                <c:formatCode>0.0%</c:formatCode>
                <c:ptCount val="5"/>
                <c:pt idx="0">
                  <c:v>4.3999999999999997E-2</c:v>
                </c:pt>
                <c:pt idx="1">
                  <c:v>8.9999999999999993E-3</c:v>
                </c:pt>
                <c:pt idx="2">
                  <c:v>2.8000000000000001E-2</c:v>
                </c:pt>
                <c:pt idx="3">
                  <c:v>7.5999999999999998E-2</c:v>
                </c:pt>
                <c:pt idx="4">
                  <c:v>8.9999999999999993E-3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DCC1-4095-AC68-598DD683ECB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826867951"/>
        <c:axId val="826883759"/>
      </c:barChart>
      <c:catAx>
        <c:axId val="826867951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826883759"/>
        <c:crosses val="autoZero"/>
        <c:auto val="1"/>
        <c:lblAlgn val="ctr"/>
        <c:lblOffset val="100"/>
        <c:noMultiLvlLbl val="0"/>
      </c:catAx>
      <c:valAx>
        <c:axId val="826883759"/>
        <c:scaling>
          <c:orientation val="minMax"/>
          <c:max val="1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826867951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5155025760668807"/>
          <c:y val="0.93041395522414916"/>
          <c:w val="0.46356615145329055"/>
          <c:h val="5.12984324732315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'Frage 6'!$B$4</c:f>
              <c:strCache>
                <c:ptCount val="1"/>
                <c:pt idx="0">
                  <c:v>sehr gut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3AF-4B8F-8EB2-8ABD13A6EAC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'Frage 6'!$A$10:$A$13</c:f>
              <c:strCache>
                <c:ptCount val="4"/>
                <c:pt idx="0">
                  <c:v>Kulturelles Angebot</c:v>
                </c:pt>
                <c:pt idx="1">
                  <c:v>Wirtschaft (Untrnehmen/Arbeit)</c:v>
                </c:pt>
                <c:pt idx="2">
                  <c:v>Wohnmöglichkeiten</c:v>
                </c:pt>
                <c:pt idx="3">
                  <c:v>Ortsbild und Freiraum</c:v>
                </c:pt>
              </c:strCache>
            </c:strRef>
          </c:cat>
          <c:val>
            <c:numRef>
              <c:f>'Frage 6'!$B$10:$B$13</c:f>
              <c:numCache>
                <c:formatCode>0.0%</c:formatCode>
                <c:ptCount val="4"/>
                <c:pt idx="0">
                  <c:v>4.8000000000000001E-2</c:v>
                </c:pt>
                <c:pt idx="1">
                  <c:v>2.9000000000000001E-2</c:v>
                </c:pt>
                <c:pt idx="2">
                  <c:v>5.6000000000000001E-2</c:v>
                </c:pt>
                <c:pt idx="3">
                  <c:v>8.9999999999999993E-3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3AF-4B8F-8EB2-8ABD13A6EACE}"/>
            </c:ext>
          </c:extLst>
        </c:ser>
        <c:ser>
          <c:idx val="1"/>
          <c:order val="1"/>
          <c:tx>
            <c:strRef>
              <c:f>'Frage 6'!$C$4</c:f>
              <c:strCache>
                <c:ptCount val="1"/>
                <c:pt idx="0">
                  <c:v>gut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'Frage 6'!$A$10:$A$13</c:f>
              <c:strCache>
                <c:ptCount val="4"/>
                <c:pt idx="0">
                  <c:v>Kulturelles Angebot</c:v>
                </c:pt>
                <c:pt idx="1">
                  <c:v>Wirtschaft (Untrnehmen/Arbeit)</c:v>
                </c:pt>
                <c:pt idx="2">
                  <c:v>Wohnmöglichkeiten</c:v>
                </c:pt>
                <c:pt idx="3">
                  <c:v>Ortsbild und Freiraum</c:v>
                </c:pt>
              </c:strCache>
            </c:strRef>
          </c:cat>
          <c:val>
            <c:numRef>
              <c:f>'Frage 6'!$C$10:$C$13</c:f>
              <c:numCache>
                <c:formatCode>0.0%</c:formatCode>
                <c:ptCount val="4"/>
                <c:pt idx="0">
                  <c:v>0.21</c:v>
                </c:pt>
                <c:pt idx="1">
                  <c:v>0.42699999999999999</c:v>
                </c:pt>
                <c:pt idx="2">
                  <c:v>0.42599999999999999</c:v>
                </c:pt>
                <c:pt idx="3">
                  <c:v>0.28199999999999997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3AF-4B8F-8EB2-8ABD13A6EACE}"/>
            </c:ext>
          </c:extLst>
        </c:ser>
        <c:ser>
          <c:idx val="2"/>
          <c:order val="2"/>
          <c:tx>
            <c:strRef>
              <c:f>'Frage 6'!$D$4</c:f>
              <c:strCache>
                <c:ptCount val="1"/>
                <c:pt idx="0">
                  <c:v>weder noch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'Frage 6'!$A$10:$A$13</c:f>
              <c:strCache>
                <c:ptCount val="4"/>
                <c:pt idx="0">
                  <c:v>Kulturelles Angebot</c:v>
                </c:pt>
                <c:pt idx="1">
                  <c:v>Wirtschaft (Untrnehmen/Arbeit)</c:v>
                </c:pt>
                <c:pt idx="2">
                  <c:v>Wohnmöglichkeiten</c:v>
                </c:pt>
                <c:pt idx="3">
                  <c:v>Ortsbild und Freiraum</c:v>
                </c:pt>
              </c:strCache>
            </c:strRef>
          </c:cat>
          <c:val>
            <c:numRef>
              <c:f>'Frage 6'!$D$10:$D$13</c:f>
              <c:numCache>
                <c:formatCode>0.0%</c:formatCode>
                <c:ptCount val="4"/>
                <c:pt idx="0">
                  <c:v>0.47599999999999998</c:v>
                </c:pt>
                <c:pt idx="1">
                  <c:v>0.38800000000000001</c:v>
                </c:pt>
                <c:pt idx="2">
                  <c:v>0.33300000000000002</c:v>
                </c:pt>
                <c:pt idx="3">
                  <c:v>0.40899999999999997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3AF-4B8F-8EB2-8ABD13A6EACE}"/>
            </c:ext>
          </c:extLst>
        </c:ser>
        <c:ser>
          <c:idx val="3"/>
          <c:order val="3"/>
          <c:tx>
            <c:strRef>
              <c:f>'Frage 6'!$E$4</c:f>
              <c:strCache>
                <c:ptCount val="1"/>
                <c:pt idx="0">
                  <c:v>schlecht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'Frage 6'!$A$10:$A$13</c:f>
              <c:strCache>
                <c:ptCount val="4"/>
                <c:pt idx="0">
                  <c:v>Kulturelles Angebot</c:v>
                </c:pt>
                <c:pt idx="1">
                  <c:v>Wirtschaft (Untrnehmen/Arbeit)</c:v>
                </c:pt>
                <c:pt idx="2">
                  <c:v>Wohnmöglichkeiten</c:v>
                </c:pt>
                <c:pt idx="3">
                  <c:v>Ortsbild und Freiraum</c:v>
                </c:pt>
              </c:strCache>
            </c:strRef>
          </c:cat>
          <c:val>
            <c:numRef>
              <c:f>'Frage 6'!$E$10:$E$13</c:f>
              <c:numCache>
                <c:formatCode>0.0%</c:formatCode>
                <c:ptCount val="4"/>
                <c:pt idx="0">
                  <c:v>0.25700000000000001</c:v>
                </c:pt>
                <c:pt idx="1">
                  <c:v>0.14599999999999999</c:v>
                </c:pt>
                <c:pt idx="2">
                  <c:v>0.13900000000000001</c:v>
                </c:pt>
                <c:pt idx="3">
                  <c:v>0.20899999999999999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3AF-4B8F-8EB2-8ABD13A6EACE}"/>
            </c:ext>
          </c:extLst>
        </c:ser>
        <c:ser>
          <c:idx val="4"/>
          <c:order val="4"/>
          <c:tx>
            <c:strRef>
              <c:f>'Frage 6'!$F$4</c:f>
              <c:strCache>
                <c:ptCount val="1"/>
                <c:pt idx="0">
                  <c:v>sehr schlecht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1818799812470591E-2"/>
                  <c:y val="7.2025352924229324E-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3AF-4B8F-8EB2-8ABD13A6EACE}"/>
                </c:ext>
              </c:extLst>
            </c:dLbl>
            <c:dLbl>
              <c:idx val="1"/>
              <c:layout>
                <c:manualLayout>
                  <c:x val="2.1237762288193299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3AF-4B8F-8EB2-8ABD13A6EACE}"/>
                </c:ext>
              </c:extLst>
            </c:dLbl>
            <c:dLbl>
              <c:idx val="2"/>
              <c:layout>
                <c:manualLayout>
                  <c:x val="3.5724331926863466E-2"/>
                  <c:y val="1.1179806187163624E-1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3AF-4B8F-8EB2-8ABD13A6EAC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'Frage 6'!$A$10:$A$13</c:f>
              <c:strCache>
                <c:ptCount val="4"/>
                <c:pt idx="0">
                  <c:v>Kulturelles Angebot</c:v>
                </c:pt>
                <c:pt idx="1">
                  <c:v>Wirtschaft (Untrnehmen/Arbeit)</c:v>
                </c:pt>
                <c:pt idx="2">
                  <c:v>Wohnmöglichkeiten</c:v>
                </c:pt>
                <c:pt idx="3">
                  <c:v>Ortsbild und Freiraum</c:v>
                </c:pt>
              </c:strCache>
            </c:strRef>
          </c:cat>
          <c:val>
            <c:numRef>
              <c:f>'Frage 6'!$F$10:$F$13</c:f>
              <c:numCache>
                <c:formatCode>0.0%</c:formatCode>
                <c:ptCount val="4"/>
                <c:pt idx="0">
                  <c:v>0.01</c:v>
                </c:pt>
                <c:pt idx="1">
                  <c:v>0.01</c:v>
                </c:pt>
                <c:pt idx="2">
                  <c:v>4.5999999999999999E-2</c:v>
                </c:pt>
                <c:pt idx="3">
                  <c:v>9.0999999999999998E-2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3AF-4B8F-8EB2-8ABD13A6EAC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826867951"/>
        <c:axId val="826883759"/>
      </c:barChart>
      <c:catAx>
        <c:axId val="826867951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826883759"/>
        <c:crosses val="autoZero"/>
        <c:auto val="1"/>
        <c:lblAlgn val="ctr"/>
        <c:lblOffset val="100"/>
        <c:noMultiLvlLbl val="0"/>
      </c:catAx>
      <c:valAx>
        <c:axId val="826883759"/>
        <c:scaling>
          <c:orientation val="minMax"/>
          <c:max val="1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826867951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4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992C45-5837-4199-80EE-A88E7991FBC5}" type="doc">
      <dgm:prSet loTypeId="urn:microsoft.com/office/officeart/2005/8/layout/gear1" loCatId="relationship" qsTypeId="urn:microsoft.com/office/officeart/2005/8/quickstyle/simple1" qsCatId="simple" csTypeId="urn:microsoft.com/office/officeart/2005/8/colors/accent0_3" csCatId="mainScheme" phldr="1"/>
      <dgm:spPr/>
    </dgm:pt>
    <dgm:pt modelId="{30FE5300-0348-4465-8848-1E196F04B871}">
      <dgm:prSet phldrT="[Text]" custT="1"/>
      <dgm:spPr>
        <a:solidFill>
          <a:srgbClr val="B48727"/>
        </a:solidFill>
      </dgm:spPr>
      <dgm:t>
        <a:bodyPr/>
        <a:lstStyle/>
        <a:p>
          <a:r>
            <a:rPr lang="de-DE" sz="1600" dirty="0" smtClean="0">
              <a:latin typeface="Verdana" pitchFamily="34" charset="0"/>
              <a:ea typeface="Verdana" pitchFamily="34" charset="0"/>
              <a:cs typeface="Verdana" pitchFamily="34" charset="0"/>
            </a:rPr>
            <a:t>Regionale Entwicklung</a:t>
          </a:r>
          <a:endParaRPr lang="de-DE" sz="16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5544A471-D8DC-495E-8010-9026E1E18EE7}" type="parTrans" cxnId="{8A43C1B0-75E0-4997-B3BC-DFCA98CB51CE}">
      <dgm:prSet/>
      <dgm:spPr/>
      <dgm:t>
        <a:bodyPr/>
        <a:lstStyle/>
        <a:p>
          <a:endParaRPr lang="de-DE"/>
        </a:p>
      </dgm:t>
    </dgm:pt>
    <dgm:pt modelId="{C5CB1897-9808-4E1D-9B52-DDD30DD38800}" type="sibTrans" cxnId="{8A43C1B0-75E0-4997-B3BC-DFCA98CB51CE}">
      <dgm:prSet/>
      <dgm:spPr>
        <a:solidFill>
          <a:srgbClr val="C3B9AF"/>
        </a:solidFill>
      </dgm:spPr>
      <dgm:t>
        <a:bodyPr/>
        <a:lstStyle/>
        <a:p>
          <a:endParaRPr lang="de-DE"/>
        </a:p>
      </dgm:t>
    </dgm:pt>
    <dgm:pt modelId="{45831DD2-E055-48E4-932E-BDB03DF313B1}">
      <dgm:prSet phldrT="[Text]" custT="1"/>
      <dgm:spPr>
        <a:solidFill>
          <a:srgbClr val="B48727"/>
        </a:solidFill>
      </dgm:spPr>
      <dgm:t>
        <a:bodyPr/>
        <a:lstStyle/>
        <a:p>
          <a:r>
            <a:rPr lang="de-DE" sz="1000" dirty="0" smtClean="0">
              <a:latin typeface="Verdana" pitchFamily="34" charset="0"/>
              <a:ea typeface="Verdana" pitchFamily="34" charset="0"/>
              <a:cs typeface="Verdana" pitchFamily="34" charset="0"/>
            </a:rPr>
            <a:t>Gemeinde-</a:t>
          </a:r>
          <a:r>
            <a:rPr lang="de-DE" sz="10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entwicklung</a:t>
          </a:r>
          <a:endParaRPr lang="de-DE" sz="10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4DF7EC37-3FA8-4F7B-A0C0-B6B8F69679B1}" type="parTrans" cxnId="{F65273A7-8D0C-4E24-8FD2-981784A55F6A}">
      <dgm:prSet/>
      <dgm:spPr/>
      <dgm:t>
        <a:bodyPr/>
        <a:lstStyle/>
        <a:p>
          <a:endParaRPr lang="de-DE"/>
        </a:p>
      </dgm:t>
    </dgm:pt>
    <dgm:pt modelId="{2C3B05F6-4A6D-463D-B4E2-928D46BB7860}" type="sibTrans" cxnId="{F65273A7-8D0C-4E24-8FD2-981784A55F6A}">
      <dgm:prSet/>
      <dgm:spPr>
        <a:solidFill>
          <a:srgbClr val="C3B9AF"/>
        </a:solidFill>
      </dgm:spPr>
      <dgm:t>
        <a:bodyPr/>
        <a:lstStyle/>
        <a:p>
          <a:endParaRPr lang="de-DE"/>
        </a:p>
      </dgm:t>
    </dgm:pt>
    <dgm:pt modelId="{13E1E9C8-237B-4368-A484-06EBA8EDDA8F}">
      <dgm:prSet phldrT="[Text]" custT="1"/>
      <dgm:spPr>
        <a:solidFill>
          <a:srgbClr val="B48727"/>
        </a:solidFill>
      </dgm:spPr>
      <dgm:t>
        <a:bodyPr/>
        <a:lstStyle/>
        <a:p>
          <a:r>
            <a:rPr lang="de-DE" sz="800" smtClean="0">
              <a:latin typeface="Verdana" pitchFamily="34" charset="0"/>
              <a:ea typeface="Verdana" pitchFamily="34" charset="0"/>
              <a:cs typeface="Verdana" pitchFamily="34" charset="0"/>
            </a:rPr>
            <a:t>Dorfentwicklung</a:t>
          </a:r>
          <a:endParaRPr lang="de-DE" sz="8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24FCB474-FAC5-4322-BA24-EFE74212EE3E}" type="parTrans" cxnId="{4FB8357F-3808-4710-941B-A9BFB5F3E435}">
      <dgm:prSet/>
      <dgm:spPr/>
      <dgm:t>
        <a:bodyPr/>
        <a:lstStyle/>
        <a:p>
          <a:endParaRPr lang="de-DE"/>
        </a:p>
      </dgm:t>
    </dgm:pt>
    <dgm:pt modelId="{DF90A793-9F4A-4477-8443-459A323CA58A}" type="sibTrans" cxnId="{4FB8357F-3808-4710-941B-A9BFB5F3E435}">
      <dgm:prSet/>
      <dgm:spPr>
        <a:solidFill>
          <a:srgbClr val="C3B9AF"/>
        </a:solidFill>
      </dgm:spPr>
      <dgm:t>
        <a:bodyPr/>
        <a:lstStyle/>
        <a:p>
          <a:endParaRPr lang="de-DE"/>
        </a:p>
      </dgm:t>
    </dgm:pt>
    <dgm:pt modelId="{A97EF094-C395-48C3-BC05-1FF73553107D}" type="pres">
      <dgm:prSet presAssocID="{E6992C45-5837-4199-80EE-A88E7991FBC5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1303CD03-14E5-4A70-BAAC-DB4CE8616393}" type="pres">
      <dgm:prSet presAssocID="{30FE5300-0348-4465-8848-1E196F04B871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221454AF-F383-430C-ADF3-603B4580B90F}" type="pres">
      <dgm:prSet presAssocID="{30FE5300-0348-4465-8848-1E196F04B871}" presName="gear1srcNode" presStyleLbl="node1" presStyleIdx="0" presStyleCnt="3"/>
      <dgm:spPr/>
      <dgm:t>
        <a:bodyPr/>
        <a:lstStyle/>
        <a:p>
          <a:endParaRPr lang="de-DE"/>
        </a:p>
      </dgm:t>
    </dgm:pt>
    <dgm:pt modelId="{7AE8DF52-82F0-4F7D-AB79-324B53F09B6B}" type="pres">
      <dgm:prSet presAssocID="{30FE5300-0348-4465-8848-1E196F04B871}" presName="gear1dstNode" presStyleLbl="node1" presStyleIdx="0" presStyleCnt="3"/>
      <dgm:spPr/>
      <dgm:t>
        <a:bodyPr/>
        <a:lstStyle/>
        <a:p>
          <a:endParaRPr lang="de-DE"/>
        </a:p>
      </dgm:t>
    </dgm:pt>
    <dgm:pt modelId="{DD92D5A3-7EAE-4798-ADA4-4744B1557ED0}" type="pres">
      <dgm:prSet presAssocID="{45831DD2-E055-48E4-932E-BDB03DF313B1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7E60EE1-6D39-4498-B67A-5142B78EDF4A}" type="pres">
      <dgm:prSet presAssocID="{45831DD2-E055-48E4-932E-BDB03DF313B1}" presName="gear2srcNode" presStyleLbl="node1" presStyleIdx="1" presStyleCnt="3"/>
      <dgm:spPr/>
      <dgm:t>
        <a:bodyPr/>
        <a:lstStyle/>
        <a:p>
          <a:endParaRPr lang="de-DE"/>
        </a:p>
      </dgm:t>
    </dgm:pt>
    <dgm:pt modelId="{D7923073-5BD3-4409-B823-7DFD2533D672}" type="pres">
      <dgm:prSet presAssocID="{45831DD2-E055-48E4-932E-BDB03DF313B1}" presName="gear2dstNode" presStyleLbl="node1" presStyleIdx="1" presStyleCnt="3"/>
      <dgm:spPr/>
      <dgm:t>
        <a:bodyPr/>
        <a:lstStyle/>
        <a:p>
          <a:endParaRPr lang="de-DE"/>
        </a:p>
      </dgm:t>
    </dgm:pt>
    <dgm:pt modelId="{EC506775-6409-49D5-BAE9-9FDEE215280F}" type="pres">
      <dgm:prSet presAssocID="{13E1E9C8-237B-4368-A484-06EBA8EDDA8F}" presName="gear3" presStyleLbl="node1" presStyleIdx="2" presStyleCnt="3"/>
      <dgm:spPr/>
      <dgm:t>
        <a:bodyPr/>
        <a:lstStyle/>
        <a:p>
          <a:endParaRPr lang="de-DE"/>
        </a:p>
      </dgm:t>
    </dgm:pt>
    <dgm:pt modelId="{4B79C7F6-94F9-4E11-B875-D2E84B1C2D2F}" type="pres">
      <dgm:prSet presAssocID="{13E1E9C8-237B-4368-A484-06EBA8EDDA8F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7404407D-08CE-4F5E-913A-3AFA60199CEA}" type="pres">
      <dgm:prSet presAssocID="{13E1E9C8-237B-4368-A484-06EBA8EDDA8F}" presName="gear3srcNode" presStyleLbl="node1" presStyleIdx="2" presStyleCnt="3"/>
      <dgm:spPr/>
      <dgm:t>
        <a:bodyPr/>
        <a:lstStyle/>
        <a:p>
          <a:endParaRPr lang="de-DE"/>
        </a:p>
      </dgm:t>
    </dgm:pt>
    <dgm:pt modelId="{402C883A-7744-409C-B7A9-4E97112FA186}" type="pres">
      <dgm:prSet presAssocID="{13E1E9C8-237B-4368-A484-06EBA8EDDA8F}" presName="gear3dstNode" presStyleLbl="node1" presStyleIdx="2" presStyleCnt="3"/>
      <dgm:spPr/>
      <dgm:t>
        <a:bodyPr/>
        <a:lstStyle/>
        <a:p>
          <a:endParaRPr lang="de-DE"/>
        </a:p>
      </dgm:t>
    </dgm:pt>
    <dgm:pt modelId="{8C57376B-B9C1-427C-9218-2652C490B45D}" type="pres">
      <dgm:prSet presAssocID="{C5CB1897-9808-4E1D-9B52-DDD30DD38800}" presName="connector1" presStyleLbl="sibTrans2D1" presStyleIdx="0" presStyleCnt="3"/>
      <dgm:spPr/>
      <dgm:t>
        <a:bodyPr/>
        <a:lstStyle/>
        <a:p>
          <a:endParaRPr lang="de-DE"/>
        </a:p>
      </dgm:t>
    </dgm:pt>
    <dgm:pt modelId="{4903758C-0223-4859-8B46-2643E071791E}" type="pres">
      <dgm:prSet presAssocID="{2C3B05F6-4A6D-463D-B4E2-928D46BB7860}" presName="connector2" presStyleLbl="sibTrans2D1" presStyleIdx="1" presStyleCnt="3"/>
      <dgm:spPr/>
      <dgm:t>
        <a:bodyPr/>
        <a:lstStyle/>
        <a:p>
          <a:endParaRPr lang="de-DE"/>
        </a:p>
      </dgm:t>
    </dgm:pt>
    <dgm:pt modelId="{CB807AE8-5BC4-4F20-AF19-013F22047295}" type="pres">
      <dgm:prSet presAssocID="{DF90A793-9F4A-4477-8443-459A323CA58A}" presName="connector3" presStyleLbl="sibTrans2D1" presStyleIdx="2" presStyleCnt="3"/>
      <dgm:spPr/>
      <dgm:t>
        <a:bodyPr/>
        <a:lstStyle/>
        <a:p>
          <a:endParaRPr lang="de-DE"/>
        </a:p>
      </dgm:t>
    </dgm:pt>
  </dgm:ptLst>
  <dgm:cxnLst>
    <dgm:cxn modelId="{124E8208-A0D0-414D-8B4D-335157C6B6F3}" type="presOf" srcId="{13E1E9C8-237B-4368-A484-06EBA8EDDA8F}" destId="{7404407D-08CE-4F5E-913A-3AFA60199CEA}" srcOrd="2" destOrd="0" presId="urn:microsoft.com/office/officeart/2005/8/layout/gear1"/>
    <dgm:cxn modelId="{083DACFE-0F4D-46F7-A65B-EABC97ADCB07}" type="presOf" srcId="{E6992C45-5837-4199-80EE-A88E7991FBC5}" destId="{A97EF094-C395-48C3-BC05-1FF73553107D}" srcOrd="0" destOrd="0" presId="urn:microsoft.com/office/officeart/2005/8/layout/gear1"/>
    <dgm:cxn modelId="{B51066AE-F65B-4046-AF82-5A63DCE4CE73}" type="presOf" srcId="{13E1E9C8-237B-4368-A484-06EBA8EDDA8F}" destId="{EC506775-6409-49D5-BAE9-9FDEE215280F}" srcOrd="0" destOrd="0" presId="urn:microsoft.com/office/officeart/2005/8/layout/gear1"/>
    <dgm:cxn modelId="{015BE598-2717-44E9-82BA-2056658FB3CA}" type="presOf" srcId="{45831DD2-E055-48E4-932E-BDB03DF313B1}" destId="{D7923073-5BD3-4409-B823-7DFD2533D672}" srcOrd="2" destOrd="0" presId="urn:microsoft.com/office/officeart/2005/8/layout/gear1"/>
    <dgm:cxn modelId="{03C105AF-C8DC-4079-BFD2-2A7EEFEA8C74}" type="presOf" srcId="{13E1E9C8-237B-4368-A484-06EBA8EDDA8F}" destId="{4B79C7F6-94F9-4E11-B875-D2E84B1C2D2F}" srcOrd="1" destOrd="0" presId="urn:microsoft.com/office/officeart/2005/8/layout/gear1"/>
    <dgm:cxn modelId="{F65273A7-8D0C-4E24-8FD2-981784A55F6A}" srcId="{E6992C45-5837-4199-80EE-A88E7991FBC5}" destId="{45831DD2-E055-48E4-932E-BDB03DF313B1}" srcOrd="1" destOrd="0" parTransId="{4DF7EC37-3FA8-4F7B-A0C0-B6B8F69679B1}" sibTransId="{2C3B05F6-4A6D-463D-B4E2-928D46BB7860}"/>
    <dgm:cxn modelId="{F452FFD8-D63F-4F46-A988-A24A6B1DB35B}" type="presOf" srcId="{45831DD2-E055-48E4-932E-BDB03DF313B1}" destId="{97E60EE1-6D39-4498-B67A-5142B78EDF4A}" srcOrd="1" destOrd="0" presId="urn:microsoft.com/office/officeart/2005/8/layout/gear1"/>
    <dgm:cxn modelId="{4310C748-F359-4E5C-BB3D-56AB1AC69681}" type="presOf" srcId="{C5CB1897-9808-4E1D-9B52-DDD30DD38800}" destId="{8C57376B-B9C1-427C-9218-2652C490B45D}" srcOrd="0" destOrd="0" presId="urn:microsoft.com/office/officeart/2005/8/layout/gear1"/>
    <dgm:cxn modelId="{0EA5D7F9-4B89-466F-A8F8-CD5D403BBE4C}" type="presOf" srcId="{DF90A793-9F4A-4477-8443-459A323CA58A}" destId="{CB807AE8-5BC4-4F20-AF19-013F22047295}" srcOrd="0" destOrd="0" presId="urn:microsoft.com/office/officeart/2005/8/layout/gear1"/>
    <dgm:cxn modelId="{E206E319-AA85-4349-A9F1-08297C8C9083}" type="presOf" srcId="{30FE5300-0348-4465-8848-1E196F04B871}" destId="{1303CD03-14E5-4A70-BAAC-DB4CE8616393}" srcOrd="0" destOrd="0" presId="urn:microsoft.com/office/officeart/2005/8/layout/gear1"/>
    <dgm:cxn modelId="{68BC16EA-DF64-4541-B3FA-DCE0D16D55D9}" type="presOf" srcId="{13E1E9C8-237B-4368-A484-06EBA8EDDA8F}" destId="{402C883A-7744-409C-B7A9-4E97112FA186}" srcOrd="3" destOrd="0" presId="urn:microsoft.com/office/officeart/2005/8/layout/gear1"/>
    <dgm:cxn modelId="{8A43C1B0-75E0-4997-B3BC-DFCA98CB51CE}" srcId="{E6992C45-5837-4199-80EE-A88E7991FBC5}" destId="{30FE5300-0348-4465-8848-1E196F04B871}" srcOrd="0" destOrd="0" parTransId="{5544A471-D8DC-495E-8010-9026E1E18EE7}" sibTransId="{C5CB1897-9808-4E1D-9B52-DDD30DD38800}"/>
    <dgm:cxn modelId="{48B008DF-AA2A-4E7B-AB2B-A3AED3E29C16}" type="presOf" srcId="{45831DD2-E055-48E4-932E-BDB03DF313B1}" destId="{DD92D5A3-7EAE-4798-ADA4-4744B1557ED0}" srcOrd="0" destOrd="0" presId="urn:microsoft.com/office/officeart/2005/8/layout/gear1"/>
    <dgm:cxn modelId="{4FB8357F-3808-4710-941B-A9BFB5F3E435}" srcId="{E6992C45-5837-4199-80EE-A88E7991FBC5}" destId="{13E1E9C8-237B-4368-A484-06EBA8EDDA8F}" srcOrd="2" destOrd="0" parTransId="{24FCB474-FAC5-4322-BA24-EFE74212EE3E}" sibTransId="{DF90A793-9F4A-4477-8443-459A323CA58A}"/>
    <dgm:cxn modelId="{5D00E82B-6B18-498B-88AA-7665DD1AB8B3}" type="presOf" srcId="{30FE5300-0348-4465-8848-1E196F04B871}" destId="{7AE8DF52-82F0-4F7D-AB79-324B53F09B6B}" srcOrd="2" destOrd="0" presId="urn:microsoft.com/office/officeart/2005/8/layout/gear1"/>
    <dgm:cxn modelId="{C3BD34AF-D10E-49CB-9D5B-970DF155A666}" type="presOf" srcId="{2C3B05F6-4A6D-463D-B4E2-928D46BB7860}" destId="{4903758C-0223-4859-8B46-2643E071791E}" srcOrd="0" destOrd="0" presId="urn:microsoft.com/office/officeart/2005/8/layout/gear1"/>
    <dgm:cxn modelId="{4931BCF6-B0E4-45F1-8082-969CC6AD1B00}" type="presOf" srcId="{30FE5300-0348-4465-8848-1E196F04B871}" destId="{221454AF-F383-430C-ADF3-603B4580B90F}" srcOrd="1" destOrd="0" presId="urn:microsoft.com/office/officeart/2005/8/layout/gear1"/>
    <dgm:cxn modelId="{C9712826-EE27-4C76-8AD6-5E2ACD348A22}" type="presParOf" srcId="{A97EF094-C395-48C3-BC05-1FF73553107D}" destId="{1303CD03-14E5-4A70-BAAC-DB4CE8616393}" srcOrd="0" destOrd="0" presId="urn:microsoft.com/office/officeart/2005/8/layout/gear1"/>
    <dgm:cxn modelId="{5724BC2F-FBCF-4BDF-AC3B-FB257164E856}" type="presParOf" srcId="{A97EF094-C395-48C3-BC05-1FF73553107D}" destId="{221454AF-F383-430C-ADF3-603B4580B90F}" srcOrd="1" destOrd="0" presId="urn:microsoft.com/office/officeart/2005/8/layout/gear1"/>
    <dgm:cxn modelId="{9AB12ACF-BFEA-4138-8210-421DA80206B6}" type="presParOf" srcId="{A97EF094-C395-48C3-BC05-1FF73553107D}" destId="{7AE8DF52-82F0-4F7D-AB79-324B53F09B6B}" srcOrd="2" destOrd="0" presId="urn:microsoft.com/office/officeart/2005/8/layout/gear1"/>
    <dgm:cxn modelId="{6E6C4B7B-E5F3-4D20-B65E-4A9DD265740E}" type="presParOf" srcId="{A97EF094-C395-48C3-BC05-1FF73553107D}" destId="{DD92D5A3-7EAE-4798-ADA4-4744B1557ED0}" srcOrd="3" destOrd="0" presId="urn:microsoft.com/office/officeart/2005/8/layout/gear1"/>
    <dgm:cxn modelId="{5A027012-B455-471C-8D9F-EF7DC26BAD1B}" type="presParOf" srcId="{A97EF094-C395-48C3-BC05-1FF73553107D}" destId="{97E60EE1-6D39-4498-B67A-5142B78EDF4A}" srcOrd="4" destOrd="0" presId="urn:microsoft.com/office/officeart/2005/8/layout/gear1"/>
    <dgm:cxn modelId="{3DE2F06B-D713-44A1-8B89-10614002B137}" type="presParOf" srcId="{A97EF094-C395-48C3-BC05-1FF73553107D}" destId="{D7923073-5BD3-4409-B823-7DFD2533D672}" srcOrd="5" destOrd="0" presId="urn:microsoft.com/office/officeart/2005/8/layout/gear1"/>
    <dgm:cxn modelId="{95EE8CE5-131F-4713-986C-1289A6004C1E}" type="presParOf" srcId="{A97EF094-C395-48C3-BC05-1FF73553107D}" destId="{EC506775-6409-49D5-BAE9-9FDEE215280F}" srcOrd="6" destOrd="0" presId="urn:microsoft.com/office/officeart/2005/8/layout/gear1"/>
    <dgm:cxn modelId="{AA1DC5DE-D1D1-40A3-8BE9-8FAD94222EF6}" type="presParOf" srcId="{A97EF094-C395-48C3-BC05-1FF73553107D}" destId="{4B79C7F6-94F9-4E11-B875-D2E84B1C2D2F}" srcOrd="7" destOrd="0" presId="urn:microsoft.com/office/officeart/2005/8/layout/gear1"/>
    <dgm:cxn modelId="{3427BEF1-5C2D-48E0-B949-4790693EC017}" type="presParOf" srcId="{A97EF094-C395-48C3-BC05-1FF73553107D}" destId="{7404407D-08CE-4F5E-913A-3AFA60199CEA}" srcOrd="8" destOrd="0" presId="urn:microsoft.com/office/officeart/2005/8/layout/gear1"/>
    <dgm:cxn modelId="{AD496905-6412-40A6-9D53-37BAA0AE9BDB}" type="presParOf" srcId="{A97EF094-C395-48C3-BC05-1FF73553107D}" destId="{402C883A-7744-409C-B7A9-4E97112FA186}" srcOrd="9" destOrd="0" presId="urn:microsoft.com/office/officeart/2005/8/layout/gear1"/>
    <dgm:cxn modelId="{72D2CFCD-F861-45ED-9DC9-5885E149288B}" type="presParOf" srcId="{A97EF094-C395-48C3-BC05-1FF73553107D}" destId="{8C57376B-B9C1-427C-9218-2652C490B45D}" srcOrd="10" destOrd="0" presId="urn:microsoft.com/office/officeart/2005/8/layout/gear1"/>
    <dgm:cxn modelId="{C3804EAE-1634-4DEC-A055-FCE9989F2E80}" type="presParOf" srcId="{A97EF094-C395-48C3-BC05-1FF73553107D}" destId="{4903758C-0223-4859-8B46-2643E071791E}" srcOrd="11" destOrd="0" presId="urn:microsoft.com/office/officeart/2005/8/layout/gear1"/>
    <dgm:cxn modelId="{4523B555-0D32-48D2-AFF1-A72D78764BA5}" type="presParOf" srcId="{A97EF094-C395-48C3-BC05-1FF73553107D}" destId="{CB807AE8-5BC4-4F20-AF19-013F22047295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ED8D9FD-1788-490B-BF2E-0D5A53F229CA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69391012-0DD3-43F2-82D8-B3B795923C9E}">
      <dgm:prSet phldrT="[Text]"/>
      <dgm:spPr>
        <a:solidFill>
          <a:srgbClr val="B48727"/>
        </a:solidFill>
      </dgm:spPr>
      <dgm:t>
        <a:bodyPr/>
        <a:lstStyle/>
        <a:p>
          <a:r>
            <a:rPr lang="de-DE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itchFamily="34" charset="0"/>
            </a:rPr>
            <a:t>Öffentlicher Auftakt</a:t>
          </a:r>
          <a:endParaRPr lang="de-DE" dirty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  <a:cs typeface="Verdana" pitchFamily="34" charset="0"/>
          </a:endParaRPr>
        </a:p>
      </dgm:t>
    </dgm:pt>
    <dgm:pt modelId="{6BCF0E6E-1299-4F79-B7CC-A1B32594FC8A}" type="parTrans" cxnId="{65736838-8A0D-4D5F-B948-401A0590C6FE}">
      <dgm:prSet/>
      <dgm:spPr/>
      <dgm:t>
        <a:bodyPr/>
        <a:lstStyle/>
        <a:p>
          <a:endParaRPr lang="de-DE">
            <a:solidFill>
              <a:schemeClr val="bg1"/>
            </a:solidFill>
            <a:latin typeface="ABeeZee" pitchFamily="50" charset="0"/>
          </a:endParaRPr>
        </a:p>
      </dgm:t>
    </dgm:pt>
    <dgm:pt modelId="{3ADF590A-A5AF-4A53-A6F8-AD64CF554A67}" type="sibTrans" cxnId="{65736838-8A0D-4D5F-B948-401A0590C6FE}">
      <dgm:prSet/>
      <dgm:spPr>
        <a:solidFill>
          <a:srgbClr val="B1A098"/>
        </a:solidFill>
      </dgm:spPr>
      <dgm:t>
        <a:bodyPr/>
        <a:lstStyle/>
        <a:p>
          <a:endParaRPr lang="de-DE">
            <a:solidFill>
              <a:schemeClr val="bg1"/>
            </a:solidFill>
            <a:latin typeface="ABeeZee" pitchFamily="50" charset="0"/>
          </a:endParaRPr>
        </a:p>
      </dgm:t>
    </dgm:pt>
    <dgm:pt modelId="{CF3E2A05-CAB5-45BB-9DD8-5AEBEFC31AB7}">
      <dgm:prSet phldrT="[Text]"/>
      <dgm:spPr>
        <a:solidFill>
          <a:srgbClr val="B48727"/>
        </a:solidFill>
      </dgm:spPr>
      <dgm:t>
        <a:bodyPr/>
        <a:lstStyle/>
        <a:p>
          <a:r>
            <a:rPr lang="de-DE" dirty="0" smtClean="0">
              <a:latin typeface="Verdana" panose="020B0604030504040204" pitchFamily="34" charset="0"/>
              <a:ea typeface="Verdana" panose="020B0604030504040204" pitchFamily="34" charset="0"/>
            </a:rPr>
            <a:t>IKEK Forum I</a:t>
          </a:r>
        </a:p>
        <a:p>
          <a:r>
            <a:rPr lang="de-DE" dirty="0" smtClean="0">
              <a:latin typeface="Verdana" panose="020B0604030504040204" pitchFamily="34" charset="0"/>
              <a:ea typeface="Verdana" panose="020B0604030504040204" pitchFamily="34" charset="0"/>
            </a:rPr>
            <a:t>(Stärken und Schwächen, Ideen)</a:t>
          </a:r>
        </a:p>
      </dgm:t>
    </dgm:pt>
    <dgm:pt modelId="{2AC7D117-8963-4AB0-8EED-1976A5DCB458}" type="parTrans" cxnId="{6C9106BA-5CD6-4DFF-9E0E-23D0ECE2F550}">
      <dgm:prSet/>
      <dgm:spPr/>
      <dgm:t>
        <a:bodyPr/>
        <a:lstStyle/>
        <a:p>
          <a:endParaRPr lang="de-DE">
            <a:solidFill>
              <a:schemeClr val="bg1"/>
            </a:solidFill>
            <a:latin typeface="ABeeZee" pitchFamily="50" charset="0"/>
          </a:endParaRPr>
        </a:p>
      </dgm:t>
    </dgm:pt>
    <dgm:pt modelId="{CBF433DF-B0A2-40FF-BB13-814CD937282E}" type="sibTrans" cxnId="{6C9106BA-5CD6-4DFF-9E0E-23D0ECE2F550}">
      <dgm:prSet/>
      <dgm:spPr>
        <a:solidFill>
          <a:srgbClr val="B1A098"/>
        </a:solidFill>
      </dgm:spPr>
      <dgm:t>
        <a:bodyPr/>
        <a:lstStyle/>
        <a:p>
          <a:endParaRPr lang="de-DE">
            <a:solidFill>
              <a:schemeClr val="bg1"/>
            </a:solidFill>
            <a:latin typeface="ABeeZee" pitchFamily="50" charset="0"/>
          </a:endParaRPr>
        </a:p>
      </dgm:t>
    </dgm:pt>
    <dgm:pt modelId="{E5719C13-0484-440A-8DA6-C756948D762D}">
      <dgm:prSet phldrT="[Text]"/>
      <dgm:spPr>
        <a:solidFill>
          <a:srgbClr val="B48727"/>
        </a:solidFill>
      </dgm:spPr>
      <dgm:t>
        <a:bodyPr/>
        <a:lstStyle/>
        <a:p>
          <a:r>
            <a:rPr lang="de-DE" dirty="0" smtClean="0">
              <a:latin typeface="Verdana" panose="020B0604030504040204" pitchFamily="34" charset="0"/>
              <a:ea typeface="Verdana" panose="020B0604030504040204" pitchFamily="34" charset="0"/>
            </a:rPr>
            <a:t>IKEK Forum II </a:t>
          </a:r>
        </a:p>
        <a:p>
          <a:r>
            <a:rPr lang="de-DE" dirty="0" smtClean="0">
              <a:latin typeface="Verdana" panose="020B0604030504040204" pitchFamily="34" charset="0"/>
              <a:ea typeface="Verdana" panose="020B0604030504040204" pitchFamily="34" charset="0"/>
            </a:rPr>
            <a:t>(Maßnahmen und Projekte)</a:t>
          </a:r>
        </a:p>
      </dgm:t>
    </dgm:pt>
    <dgm:pt modelId="{D1386D50-F60E-48BB-98CA-2D8B61F64EA9}" type="parTrans" cxnId="{D3E3E7E6-7475-426C-B602-A60919C93121}">
      <dgm:prSet/>
      <dgm:spPr/>
      <dgm:t>
        <a:bodyPr/>
        <a:lstStyle/>
        <a:p>
          <a:endParaRPr lang="de-DE">
            <a:solidFill>
              <a:schemeClr val="bg1"/>
            </a:solidFill>
            <a:latin typeface="ABeeZee" pitchFamily="50" charset="0"/>
          </a:endParaRPr>
        </a:p>
      </dgm:t>
    </dgm:pt>
    <dgm:pt modelId="{D235D142-2380-4745-9D53-6774D2DFD2C2}" type="sibTrans" cxnId="{D3E3E7E6-7475-426C-B602-A60919C93121}">
      <dgm:prSet/>
      <dgm:spPr>
        <a:solidFill>
          <a:srgbClr val="B1A098"/>
        </a:solidFill>
      </dgm:spPr>
      <dgm:t>
        <a:bodyPr/>
        <a:lstStyle/>
        <a:p>
          <a:endParaRPr lang="de-DE">
            <a:solidFill>
              <a:schemeClr val="bg1"/>
            </a:solidFill>
            <a:latin typeface="ABeeZee" pitchFamily="50" charset="0"/>
          </a:endParaRPr>
        </a:p>
      </dgm:t>
    </dgm:pt>
    <dgm:pt modelId="{E468C110-F488-456C-8B21-CE785077CD64}">
      <dgm:prSet phldrT="[Text]"/>
      <dgm:spPr>
        <a:solidFill>
          <a:srgbClr val="B48727"/>
        </a:solidFill>
      </dgm:spPr>
      <dgm:t>
        <a:bodyPr/>
        <a:lstStyle/>
        <a:p>
          <a:r>
            <a:rPr lang="de-DE" dirty="0" smtClean="0">
              <a:latin typeface="Verdana" panose="020B0604030504040204" pitchFamily="34" charset="0"/>
              <a:ea typeface="Verdana" panose="020B0604030504040204" pitchFamily="34" charset="0"/>
            </a:rPr>
            <a:t>IKEK Forum III</a:t>
          </a:r>
        </a:p>
        <a:p>
          <a:r>
            <a:rPr lang="de-DE" dirty="0" smtClean="0">
              <a:latin typeface="Verdana" panose="020B0604030504040204" pitchFamily="34" charset="0"/>
              <a:ea typeface="Verdana" panose="020B0604030504040204" pitchFamily="34" charset="0"/>
            </a:rPr>
            <a:t> (Leit- und Startprojekte, Verstetigung)</a:t>
          </a:r>
        </a:p>
      </dgm:t>
    </dgm:pt>
    <dgm:pt modelId="{89ADC8F4-0984-4774-AEAD-458F7048B0AD}" type="parTrans" cxnId="{58B7238A-B6EE-4347-93CD-BB547CA1F8BF}">
      <dgm:prSet/>
      <dgm:spPr/>
      <dgm:t>
        <a:bodyPr/>
        <a:lstStyle/>
        <a:p>
          <a:endParaRPr lang="de-DE">
            <a:solidFill>
              <a:schemeClr val="bg1"/>
            </a:solidFill>
            <a:latin typeface="ABeeZee" pitchFamily="50" charset="0"/>
          </a:endParaRPr>
        </a:p>
      </dgm:t>
    </dgm:pt>
    <dgm:pt modelId="{214BB8C4-9E38-46FD-80B3-EE14D29158A2}" type="sibTrans" cxnId="{58B7238A-B6EE-4347-93CD-BB547CA1F8BF}">
      <dgm:prSet/>
      <dgm:spPr>
        <a:solidFill>
          <a:srgbClr val="B1A098"/>
        </a:solidFill>
      </dgm:spPr>
      <dgm:t>
        <a:bodyPr/>
        <a:lstStyle/>
        <a:p>
          <a:endParaRPr lang="de-DE">
            <a:solidFill>
              <a:schemeClr val="bg1"/>
            </a:solidFill>
            <a:latin typeface="ABeeZee" pitchFamily="50" charset="0"/>
          </a:endParaRPr>
        </a:p>
      </dgm:t>
    </dgm:pt>
    <dgm:pt modelId="{DDF18E4F-420E-491E-87B7-96D8FF568A50}">
      <dgm:prSet phldrT="[Text]"/>
      <dgm:spPr>
        <a:solidFill>
          <a:schemeClr val="bg2">
            <a:lumMod val="50000"/>
          </a:schemeClr>
        </a:solidFill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de-DE" dirty="0" smtClean="0">
              <a:latin typeface="Verdana" panose="020B0604030504040204" pitchFamily="34" charset="0"/>
              <a:ea typeface="Verdana" panose="020B0604030504040204" pitchFamily="34" charset="0"/>
            </a:rPr>
            <a:t>Abgabe des IKEK bei der </a:t>
          </a:r>
          <a:r>
            <a:rPr lang="de-DE" dirty="0" err="1" smtClean="0">
              <a:latin typeface="Verdana" panose="020B0604030504040204" pitchFamily="34" charset="0"/>
              <a:ea typeface="Verdana" panose="020B0604030504040204" pitchFamily="34" charset="0"/>
            </a:rPr>
            <a:t>WIBank</a:t>
          </a:r>
          <a:endParaRPr lang="de-DE" dirty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  <a:cs typeface="Verdana" pitchFamily="34" charset="0"/>
          </a:endParaRPr>
        </a:p>
      </dgm:t>
    </dgm:pt>
    <dgm:pt modelId="{077944EF-1138-4F70-BC25-A19CF05F59E0}" type="parTrans" cxnId="{FEA84853-766E-45E4-92FB-AC0468DC19E5}">
      <dgm:prSet/>
      <dgm:spPr/>
      <dgm:t>
        <a:bodyPr/>
        <a:lstStyle/>
        <a:p>
          <a:endParaRPr lang="de-DE">
            <a:solidFill>
              <a:schemeClr val="bg1"/>
            </a:solidFill>
            <a:latin typeface="ABeeZee" pitchFamily="50" charset="0"/>
          </a:endParaRPr>
        </a:p>
      </dgm:t>
    </dgm:pt>
    <dgm:pt modelId="{C45B57D2-3574-41CB-9C4E-B8E27A97F7D6}" type="sibTrans" cxnId="{FEA84853-766E-45E4-92FB-AC0468DC19E5}">
      <dgm:prSet/>
      <dgm:spPr>
        <a:solidFill>
          <a:srgbClr val="B1A098"/>
        </a:solidFill>
      </dgm:spPr>
      <dgm:t>
        <a:bodyPr/>
        <a:lstStyle/>
        <a:p>
          <a:endParaRPr lang="de-DE">
            <a:solidFill>
              <a:schemeClr val="bg1"/>
            </a:solidFill>
            <a:latin typeface="ABeeZee" pitchFamily="50" charset="0"/>
          </a:endParaRPr>
        </a:p>
      </dgm:t>
    </dgm:pt>
    <dgm:pt modelId="{FBF3CCF3-E91D-49D5-ACEF-9D19783E1B26}">
      <dgm:prSet phldrT="[Text]"/>
      <dgm:spPr>
        <a:solidFill>
          <a:srgbClr val="B48727"/>
        </a:solidFill>
      </dgm:spPr>
      <dgm:t>
        <a:bodyPr/>
        <a:lstStyle/>
        <a:p>
          <a:r>
            <a:rPr lang="de-DE" dirty="0" smtClean="0">
              <a:latin typeface="Verdana" panose="020B0604030504040204" pitchFamily="34" charset="0"/>
              <a:ea typeface="Verdana" panose="020B0604030504040204" pitchFamily="34" charset="0"/>
            </a:rPr>
            <a:t>Öffentlicher Abschluss</a:t>
          </a:r>
          <a:endParaRPr lang="de-DE" dirty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  <a:cs typeface="Verdana" pitchFamily="34" charset="0"/>
          </a:endParaRPr>
        </a:p>
      </dgm:t>
    </dgm:pt>
    <dgm:pt modelId="{42383082-5708-400D-B8F6-410768B0FCB4}" type="parTrans" cxnId="{082A72E0-E4DD-4070-84C6-971004D53736}">
      <dgm:prSet/>
      <dgm:spPr/>
      <dgm:t>
        <a:bodyPr/>
        <a:lstStyle/>
        <a:p>
          <a:endParaRPr lang="de-DE">
            <a:solidFill>
              <a:schemeClr val="bg1"/>
            </a:solidFill>
            <a:latin typeface="ABeeZee" pitchFamily="50" charset="0"/>
          </a:endParaRPr>
        </a:p>
      </dgm:t>
    </dgm:pt>
    <dgm:pt modelId="{8BDBD927-015D-47C4-BC67-49E4D5CD04F3}" type="sibTrans" cxnId="{082A72E0-E4DD-4070-84C6-971004D53736}">
      <dgm:prSet/>
      <dgm:spPr/>
      <dgm:t>
        <a:bodyPr/>
        <a:lstStyle/>
        <a:p>
          <a:endParaRPr lang="de-DE">
            <a:solidFill>
              <a:schemeClr val="bg1"/>
            </a:solidFill>
            <a:latin typeface="ABeeZee" pitchFamily="50" charset="0"/>
          </a:endParaRPr>
        </a:p>
      </dgm:t>
    </dgm:pt>
    <dgm:pt modelId="{8EDCF1CD-392D-479A-8538-06C9F5B2293A}" type="pres">
      <dgm:prSet presAssocID="{8ED8D9FD-1788-490B-BF2E-0D5A53F229C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394550ED-4458-407F-90EF-A1BD10C91D7A}" type="pres">
      <dgm:prSet presAssocID="{69391012-0DD3-43F2-82D8-B3B795923C9E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EB055F9-BA49-4F9E-AD5E-28D7E9B88670}" type="pres">
      <dgm:prSet presAssocID="{3ADF590A-A5AF-4A53-A6F8-AD64CF554A67}" presName="sibTrans" presStyleLbl="sibTrans2D1" presStyleIdx="0" presStyleCnt="5"/>
      <dgm:spPr/>
      <dgm:t>
        <a:bodyPr/>
        <a:lstStyle/>
        <a:p>
          <a:endParaRPr lang="de-DE"/>
        </a:p>
      </dgm:t>
    </dgm:pt>
    <dgm:pt modelId="{1778CCD7-E467-4F7A-8EAE-827C0C66FAA4}" type="pres">
      <dgm:prSet presAssocID="{3ADF590A-A5AF-4A53-A6F8-AD64CF554A67}" presName="connectorText" presStyleLbl="sibTrans2D1" presStyleIdx="0" presStyleCnt="5"/>
      <dgm:spPr/>
      <dgm:t>
        <a:bodyPr/>
        <a:lstStyle/>
        <a:p>
          <a:endParaRPr lang="de-DE"/>
        </a:p>
      </dgm:t>
    </dgm:pt>
    <dgm:pt modelId="{05A1F83E-B18F-4B77-A099-C918C6FE176A}" type="pres">
      <dgm:prSet presAssocID="{CF3E2A05-CAB5-45BB-9DD8-5AEBEFC31AB7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F2D8C61-0DB2-4838-A1C0-571006C2ABDB}" type="pres">
      <dgm:prSet presAssocID="{CBF433DF-B0A2-40FF-BB13-814CD937282E}" presName="sibTrans" presStyleLbl="sibTrans2D1" presStyleIdx="1" presStyleCnt="5"/>
      <dgm:spPr/>
      <dgm:t>
        <a:bodyPr/>
        <a:lstStyle/>
        <a:p>
          <a:endParaRPr lang="de-DE"/>
        </a:p>
      </dgm:t>
    </dgm:pt>
    <dgm:pt modelId="{73276645-B74D-4F2A-897C-45069204C63C}" type="pres">
      <dgm:prSet presAssocID="{CBF433DF-B0A2-40FF-BB13-814CD937282E}" presName="connectorText" presStyleLbl="sibTrans2D1" presStyleIdx="1" presStyleCnt="5"/>
      <dgm:spPr/>
      <dgm:t>
        <a:bodyPr/>
        <a:lstStyle/>
        <a:p>
          <a:endParaRPr lang="de-DE"/>
        </a:p>
      </dgm:t>
    </dgm:pt>
    <dgm:pt modelId="{829CB984-F4C2-4EDF-AFEA-A698C3899253}" type="pres">
      <dgm:prSet presAssocID="{E5719C13-0484-440A-8DA6-C756948D762D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53CEED32-606F-4B3F-A3E8-1EA14EF0E43A}" type="pres">
      <dgm:prSet presAssocID="{D235D142-2380-4745-9D53-6774D2DFD2C2}" presName="sibTrans" presStyleLbl="sibTrans2D1" presStyleIdx="2" presStyleCnt="5" custLinFactNeighborX="-6050" custLinFactNeighborY="12672"/>
      <dgm:spPr/>
      <dgm:t>
        <a:bodyPr/>
        <a:lstStyle/>
        <a:p>
          <a:endParaRPr lang="de-DE"/>
        </a:p>
      </dgm:t>
    </dgm:pt>
    <dgm:pt modelId="{8F9E8EC0-A8A8-4D26-BF7B-3C14BDB41694}" type="pres">
      <dgm:prSet presAssocID="{D235D142-2380-4745-9D53-6774D2DFD2C2}" presName="connectorText" presStyleLbl="sibTrans2D1" presStyleIdx="2" presStyleCnt="5"/>
      <dgm:spPr/>
      <dgm:t>
        <a:bodyPr/>
        <a:lstStyle/>
        <a:p>
          <a:endParaRPr lang="de-DE"/>
        </a:p>
      </dgm:t>
    </dgm:pt>
    <dgm:pt modelId="{CE8AC7A3-41A3-4C26-BBC6-2A4E62406E87}" type="pres">
      <dgm:prSet presAssocID="{E468C110-F488-456C-8B21-CE785077CD64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2D7C1F3-BE8A-443C-9F5E-EB5878DA1354}" type="pres">
      <dgm:prSet presAssocID="{214BB8C4-9E38-46FD-80B3-EE14D29158A2}" presName="sibTrans" presStyleLbl="sibTrans2D1" presStyleIdx="3" presStyleCnt="5"/>
      <dgm:spPr/>
      <dgm:t>
        <a:bodyPr/>
        <a:lstStyle/>
        <a:p>
          <a:endParaRPr lang="de-DE"/>
        </a:p>
      </dgm:t>
    </dgm:pt>
    <dgm:pt modelId="{52A09470-4599-456D-A778-22B98045FF98}" type="pres">
      <dgm:prSet presAssocID="{214BB8C4-9E38-46FD-80B3-EE14D29158A2}" presName="connectorText" presStyleLbl="sibTrans2D1" presStyleIdx="3" presStyleCnt="5"/>
      <dgm:spPr/>
      <dgm:t>
        <a:bodyPr/>
        <a:lstStyle/>
        <a:p>
          <a:endParaRPr lang="de-DE"/>
        </a:p>
      </dgm:t>
    </dgm:pt>
    <dgm:pt modelId="{1B7F2E32-E06A-49F6-8F8A-AFFBFC72B4F2}" type="pres">
      <dgm:prSet presAssocID="{DDF18E4F-420E-491E-87B7-96D8FF568A50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5C0DCE82-3C10-4FA5-BD35-C0FFF7CBAC9E}" type="pres">
      <dgm:prSet presAssocID="{C45B57D2-3574-41CB-9C4E-B8E27A97F7D6}" presName="sibTrans" presStyleLbl="sibTrans2D1" presStyleIdx="4" presStyleCnt="5"/>
      <dgm:spPr/>
      <dgm:t>
        <a:bodyPr/>
        <a:lstStyle/>
        <a:p>
          <a:endParaRPr lang="de-DE"/>
        </a:p>
      </dgm:t>
    </dgm:pt>
    <dgm:pt modelId="{9C668549-D303-4472-B0C2-416FC9C27DEE}" type="pres">
      <dgm:prSet presAssocID="{C45B57D2-3574-41CB-9C4E-B8E27A97F7D6}" presName="connectorText" presStyleLbl="sibTrans2D1" presStyleIdx="4" presStyleCnt="5"/>
      <dgm:spPr/>
      <dgm:t>
        <a:bodyPr/>
        <a:lstStyle/>
        <a:p>
          <a:endParaRPr lang="de-DE"/>
        </a:p>
      </dgm:t>
    </dgm:pt>
    <dgm:pt modelId="{BDB0D075-4523-4749-8497-FFAA8D6FF777}" type="pres">
      <dgm:prSet presAssocID="{FBF3CCF3-E91D-49D5-ACEF-9D19783E1B26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36F4625C-A5A1-4949-8881-93E8BA3AEC6D}" type="presOf" srcId="{D235D142-2380-4745-9D53-6774D2DFD2C2}" destId="{8F9E8EC0-A8A8-4D26-BF7B-3C14BDB41694}" srcOrd="1" destOrd="0" presId="urn:microsoft.com/office/officeart/2005/8/layout/process5"/>
    <dgm:cxn modelId="{7855DB81-BEF0-4936-890A-9A398D22950E}" type="presOf" srcId="{E468C110-F488-456C-8B21-CE785077CD64}" destId="{CE8AC7A3-41A3-4C26-BBC6-2A4E62406E87}" srcOrd="0" destOrd="0" presId="urn:microsoft.com/office/officeart/2005/8/layout/process5"/>
    <dgm:cxn modelId="{D3E3E7E6-7475-426C-B602-A60919C93121}" srcId="{8ED8D9FD-1788-490B-BF2E-0D5A53F229CA}" destId="{E5719C13-0484-440A-8DA6-C756948D762D}" srcOrd="2" destOrd="0" parTransId="{D1386D50-F60E-48BB-98CA-2D8B61F64EA9}" sibTransId="{D235D142-2380-4745-9D53-6774D2DFD2C2}"/>
    <dgm:cxn modelId="{1586E410-FC61-4BA9-B3C5-C5CBFD5B3316}" type="presOf" srcId="{214BB8C4-9E38-46FD-80B3-EE14D29158A2}" destId="{52A09470-4599-456D-A778-22B98045FF98}" srcOrd="1" destOrd="0" presId="urn:microsoft.com/office/officeart/2005/8/layout/process5"/>
    <dgm:cxn modelId="{65736838-8A0D-4D5F-B948-401A0590C6FE}" srcId="{8ED8D9FD-1788-490B-BF2E-0D5A53F229CA}" destId="{69391012-0DD3-43F2-82D8-B3B795923C9E}" srcOrd="0" destOrd="0" parTransId="{6BCF0E6E-1299-4F79-B7CC-A1B32594FC8A}" sibTransId="{3ADF590A-A5AF-4A53-A6F8-AD64CF554A67}"/>
    <dgm:cxn modelId="{5283E926-D776-4249-9163-41F543B31A0F}" type="presOf" srcId="{CBF433DF-B0A2-40FF-BB13-814CD937282E}" destId="{3F2D8C61-0DB2-4838-A1C0-571006C2ABDB}" srcOrd="0" destOrd="0" presId="urn:microsoft.com/office/officeart/2005/8/layout/process5"/>
    <dgm:cxn modelId="{28EC53A5-F1EC-4F7B-86D6-4E29C7076993}" type="presOf" srcId="{D235D142-2380-4745-9D53-6774D2DFD2C2}" destId="{53CEED32-606F-4B3F-A3E8-1EA14EF0E43A}" srcOrd="0" destOrd="0" presId="urn:microsoft.com/office/officeart/2005/8/layout/process5"/>
    <dgm:cxn modelId="{4DE25A5B-91B1-489D-A10A-38488F7896C2}" type="presOf" srcId="{3ADF590A-A5AF-4A53-A6F8-AD64CF554A67}" destId="{1778CCD7-E467-4F7A-8EAE-827C0C66FAA4}" srcOrd="1" destOrd="0" presId="urn:microsoft.com/office/officeart/2005/8/layout/process5"/>
    <dgm:cxn modelId="{9131FB7B-F4E1-4D7B-8FF1-E067C0490B43}" type="presOf" srcId="{CBF433DF-B0A2-40FF-BB13-814CD937282E}" destId="{73276645-B74D-4F2A-897C-45069204C63C}" srcOrd="1" destOrd="0" presId="urn:microsoft.com/office/officeart/2005/8/layout/process5"/>
    <dgm:cxn modelId="{FEA84853-766E-45E4-92FB-AC0468DC19E5}" srcId="{8ED8D9FD-1788-490B-BF2E-0D5A53F229CA}" destId="{DDF18E4F-420E-491E-87B7-96D8FF568A50}" srcOrd="4" destOrd="0" parTransId="{077944EF-1138-4F70-BC25-A19CF05F59E0}" sibTransId="{C45B57D2-3574-41CB-9C4E-B8E27A97F7D6}"/>
    <dgm:cxn modelId="{1E0340DC-9C85-4989-A7B1-64E0991B7F61}" type="presOf" srcId="{69391012-0DD3-43F2-82D8-B3B795923C9E}" destId="{394550ED-4458-407F-90EF-A1BD10C91D7A}" srcOrd="0" destOrd="0" presId="urn:microsoft.com/office/officeart/2005/8/layout/process5"/>
    <dgm:cxn modelId="{082A72E0-E4DD-4070-84C6-971004D53736}" srcId="{8ED8D9FD-1788-490B-BF2E-0D5A53F229CA}" destId="{FBF3CCF3-E91D-49D5-ACEF-9D19783E1B26}" srcOrd="5" destOrd="0" parTransId="{42383082-5708-400D-B8F6-410768B0FCB4}" sibTransId="{8BDBD927-015D-47C4-BC67-49E4D5CD04F3}"/>
    <dgm:cxn modelId="{552C2303-B7F7-4A4F-8392-3EC3E1F4FAA2}" type="presOf" srcId="{C45B57D2-3574-41CB-9C4E-B8E27A97F7D6}" destId="{5C0DCE82-3C10-4FA5-BD35-C0FFF7CBAC9E}" srcOrd="0" destOrd="0" presId="urn:microsoft.com/office/officeart/2005/8/layout/process5"/>
    <dgm:cxn modelId="{6BC597EF-63DB-46E8-8202-1AF41612700D}" type="presOf" srcId="{E5719C13-0484-440A-8DA6-C756948D762D}" destId="{829CB984-F4C2-4EDF-AFEA-A698C3899253}" srcOrd="0" destOrd="0" presId="urn:microsoft.com/office/officeart/2005/8/layout/process5"/>
    <dgm:cxn modelId="{35D9F38B-63B5-4702-A28C-0D980855C84A}" type="presOf" srcId="{3ADF590A-A5AF-4A53-A6F8-AD64CF554A67}" destId="{6EB055F9-BA49-4F9E-AD5E-28D7E9B88670}" srcOrd="0" destOrd="0" presId="urn:microsoft.com/office/officeart/2005/8/layout/process5"/>
    <dgm:cxn modelId="{0637A3BC-155F-419D-AA6F-5F373F84FA94}" type="presOf" srcId="{DDF18E4F-420E-491E-87B7-96D8FF568A50}" destId="{1B7F2E32-E06A-49F6-8F8A-AFFBFC72B4F2}" srcOrd="0" destOrd="0" presId="urn:microsoft.com/office/officeart/2005/8/layout/process5"/>
    <dgm:cxn modelId="{6C9106BA-5CD6-4DFF-9E0E-23D0ECE2F550}" srcId="{8ED8D9FD-1788-490B-BF2E-0D5A53F229CA}" destId="{CF3E2A05-CAB5-45BB-9DD8-5AEBEFC31AB7}" srcOrd="1" destOrd="0" parTransId="{2AC7D117-8963-4AB0-8EED-1976A5DCB458}" sibTransId="{CBF433DF-B0A2-40FF-BB13-814CD937282E}"/>
    <dgm:cxn modelId="{274581C4-43D2-478C-8AEC-0FFB2DCA94F1}" type="presOf" srcId="{FBF3CCF3-E91D-49D5-ACEF-9D19783E1B26}" destId="{BDB0D075-4523-4749-8497-FFAA8D6FF777}" srcOrd="0" destOrd="0" presId="urn:microsoft.com/office/officeart/2005/8/layout/process5"/>
    <dgm:cxn modelId="{89A0B20E-9C2E-4E1F-9D20-8A5575DE011C}" type="presOf" srcId="{8ED8D9FD-1788-490B-BF2E-0D5A53F229CA}" destId="{8EDCF1CD-392D-479A-8538-06C9F5B2293A}" srcOrd="0" destOrd="0" presId="urn:microsoft.com/office/officeart/2005/8/layout/process5"/>
    <dgm:cxn modelId="{58B7238A-B6EE-4347-93CD-BB547CA1F8BF}" srcId="{8ED8D9FD-1788-490B-BF2E-0D5A53F229CA}" destId="{E468C110-F488-456C-8B21-CE785077CD64}" srcOrd="3" destOrd="0" parTransId="{89ADC8F4-0984-4774-AEAD-458F7048B0AD}" sibTransId="{214BB8C4-9E38-46FD-80B3-EE14D29158A2}"/>
    <dgm:cxn modelId="{DA1FCEBD-AF9F-449A-A5D1-F0176FCD500A}" type="presOf" srcId="{C45B57D2-3574-41CB-9C4E-B8E27A97F7D6}" destId="{9C668549-D303-4472-B0C2-416FC9C27DEE}" srcOrd="1" destOrd="0" presId="urn:microsoft.com/office/officeart/2005/8/layout/process5"/>
    <dgm:cxn modelId="{7E163DDF-612B-4C14-B9A4-F04F8E294767}" type="presOf" srcId="{CF3E2A05-CAB5-45BB-9DD8-5AEBEFC31AB7}" destId="{05A1F83E-B18F-4B77-A099-C918C6FE176A}" srcOrd="0" destOrd="0" presId="urn:microsoft.com/office/officeart/2005/8/layout/process5"/>
    <dgm:cxn modelId="{3B964B47-F0C7-4E63-AAB7-7A93259C6460}" type="presOf" srcId="{214BB8C4-9E38-46FD-80B3-EE14D29158A2}" destId="{E2D7C1F3-BE8A-443C-9F5E-EB5878DA1354}" srcOrd="0" destOrd="0" presId="urn:microsoft.com/office/officeart/2005/8/layout/process5"/>
    <dgm:cxn modelId="{B0B35D55-BDF3-4AAA-9155-C5B49044B55C}" type="presParOf" srcId="{8EDCF1CD-392D-479A-8538-06C9F5B2293A}" destId="{394550ED-4458-407F-90EF-A1BD10C91D7A}" srcOrd="0" destOrd="0" presId="urn:microsoft.com/office/officeart/2005/8/layout/process5"/>
    <dgm:cxn modelId="{A5D30951-733B-4A5C-AB42-F54F3A804B64}" type="presParOf" srcId="{8EDCF1CD-392D-479A-8538-06C9F5B2293A}" destId="{6EB055F9-BA49-4F9E-AD5E-28D7E9B88670}" srcOrd="1" destOrd="0" presId="urn:microsoft.com/office/officeart/2005/8/layout/process5"/>
    <dgm:cxn modelId="{B84986E0-F5FC-4E59-BB0F-F178FDEF01A0}" type="presParOf" srcId="{6EB055F9-BA49-4F9E-AD5E-28D7E9B88670}" destId="{1778CCD7-E467-4F7A-8EAE-827C0C66FAA4}" srcOrd="0" destOrd="0" presId="urn:microsoft.com/office/officeart/2005/8/layout/process5"/>
    <dgm:cxn modelId="{EA1F912C-A29A-43E4-99D2-F0B9708E926A}" type="presParOf" srcId="{8EDCF1CD-392D-479A-8538-06C9F5B2293A}" destId="{05A1F83E-B18F-4B77-A099-C918C6FE176A}" srcOrd="2" destOrd="0" presId="urn:microsoft.com/office/officeart/2005/8/layout/process5"/>
    <dgm:cxn modelId="{531943D7-9605-4AC6-A369-879CEBFE16ED}" type="presParOf" srcId="{8EDCF1CD-392D-479A-8538-06C9F5B2293A}" destId="{3F2D8C61-0DB2-4838-A1C0-571006C2ABDB}" srcOrd="3" destOrd="0" presId="urn:microsoft.com/office/officeart/2005/8/layout/process5"/>
    <dgm:cxn modelId="{7F03BC62-26AF-4DA9-BBB7-34DDF1CF19B7}" type="presParOf" srcId="{3F2D8C61-0DB2-4838-A1C0-571006C2ABDB}" destId="{73276645-B74D-4F2A-897C-45069204C63C}" srcOrd="0" destOrd="0" presId="urn:microsoft.com/office/officeart/2005/8/layout/process5"/>
    <dgm:cxn modelId="{B805B686-AE0E-4856-8C21-4DD051B867C3}" type="presParOf" srcId="{8EDCF1CD-392D-479A-8538-06C9F5B2293A}" destId="{829CB984-F4C2-4EDF-AFEA-A698C3899253}" srcOrd="4" destOrd="0" presId="urn:microsoft.com/office/officeart/2005/8/layout/process5"/>
    <dgm:cxn modelId="{5E3FD678-79CB-4944-A674-94AC0B6F8444}" type="presParOf" srcId="{8EDCF1CD-392D-479A-8538-06C9F5B2293A}" destId="{53CEED32-606F-4B3F-A3E8-1EA14EF0E43A}" srcOrd="5" destOrd="0" presId="urn:microsoft.com/office/officeart/2005/8/layout/process5"/>
    <dgm:cxn modelId="{3C1CB720-51E4-4488-A4FD-EBF176BA8147}" type="presParOf" srcId="{53CEED32-606F-4B3F-A3E8-1EA14EF0E43A}" destId="{8F9E8EC0-A8A8-4D26-BF7B-3C14BDB41694}" srcOrd="0" destOrd="0" presId="urn:microsoft.com/office/officeart/2005/8/layout/process5"/>
    <dgm:cxn modelId="{8315198E-5893-4551-98CA-0ACC3F2AA989}" type="presParOf" srcId="{8EDCF1CD-392D-479A-8538-06C9F5B2293A}" destId="{CE8AC7A3-41A3-4C26-BBC6-2A4E62406E87}" srcOrd="6" destOrd="0" presId="urn:microsoft.com/office/officeart/2005/8/layout/process5"/>
    <dgm:cxn modelId="{98C3B529-9496-48F3-9A4D-1C00679F7BEB}" type="presParOf" srcId="{8EDCF1CD-392D-479A-8538-06C9F5B2293A}" destId="{E2D7C1F3-BE8A-443C-9F5E-EB5878DA1354}" srcOrd="7" destOrd="0" presId="urn:microsoft.com/office/officeart/2005/8/layout/process5"/>
    <dgm:cxn modelId="{8B835B6D-6ECE-4C08-8683-5F8889B26803}" type="presParOf" srcId="{E2D7C1F3-BE8A-443C-9F5E-EB5878DA1354}" destId="{52A09470-4599-456D-A778-22B98045FF98}" srcOrd="0" destOrd="0" presId="urn:microsoft.com/office/officeart/2005/8/layout/process5"/>
    <dgm:cxn modelId="{DCA65EC5-6785-4084-980F-09D05F7E08F5}" type="presParOf" srcId="{8EDCF1CD-392D-479A-8538-06C9F5B2293A}" destId="{1B7F2E32-E06A-49F6-8F8A-AFFBFC72B4F2}" srcOrd="8" destOrd="0" presId="urn:microsoft.com/office/officeart/2005/8/layout/process5"/>
    <dgm:cxn modelId="{33FA300E-66CD-44FC-8E11-D6A6E2820BEA}" type="presParOf" srcId="{8EDCF1CD-392D-479A-8538-06C9F5B2293A}" destId="{5C0DCE82-3C10-4FA5-BD35-C0FFF7CBAC9E}" srcOrd="9" destOrd="0" presId="urn:microsoft.com/office/officeart/2005/8/layout/process5"/>
    <dgm:cxn modelId="{69115B57-DA0F-4BD9-958D-35E313EF8499}" type="presParOf" srcId="{5C0DCE82-3C10-4FA5-BD35-C0FFF7CBAC9E}" destId="{9C668549-D303-4472-B0C2-416FC9C27DEE}" srcOrd="0" destOrd="0" presId="urn:microsoft.com/office/officeart/2005/8/layout/process5"/>
    <dgm:cxn modelId="{ED928D14-1583-4EBA-AA6C-6C4C6EA018BB}" type="presParOf" srcId="{8EDCF1CD-392D-479A-8538-06C9F5B2293A}" destId="{BDB0D075-4523-4749-8497-FFAA8D6FF777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6CA4B0E-533B-46ED-9D1E-2DE700822655}" type="doc">
      <dgm:prSet loTypeId="urn:microsoft.com/office/officeart/2009/layout/CircleArrowProcess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34200BE7-90A0-4055-8078-32BFFEFBA675}">
      <dgm:prSet phldrT="[Text]"/>
      <dgm:spPr/>
      <dgm:t>
        <a:bodyPr/>
        <a:lstStyle/>
        <a:p>
          <a:r>
            <a:rPr lang="de-DE" dirty="0" smtClean="0"/>
            <a:t>20 min</a:t>
          </a:r>
          <a:endParaRPr lang="de-DE" dirty="0"/>
        </a:p>
      </dgm:t>
    </dgm:pt>
    <dgm:pt modelId="{BFC4ED49-9923-45A4-B731-19B11861C399}" type="parTrans" cxnId="{6B0072A7-9B5D-42CD-AA01-BD189BD25E70}">
      <dgm:prSet/>
      <dgm:spPr/>
      <dgm:t>
        <a:bodyPr/>
        <a:lstStyle/>
        <a:p>
          <a:endParaRPr lang="de-DE"/>
        </a:p>
      </dgm:t>
    </dgm:pt>
    <dgm:pt modelId="{A8F7A2EB-CB8C-44B3-9938-0B507BABAE5B}" type="sibTrans" cxnId="{6B0072A7-9B5D-42CD-AA01-BD189BD25E70}">
      <dgm:prSet/>
      <dgm:spPr/>
      <dgm:t>
        <a:bodyPr/>
        <a:lstStyle/>
        <a:p>
          <a:endParaRPr lang="de-DE"/>
        </a:p>
      </dgm:t>
    </dgm:pt>
    <dgm:pt modelId="{5B9E0424-DB95-4EE8-B8B1-CBBE3C6CA1AA}">
      <dgm:prSet phldrT="[Text]"/>
      <dgm:spPr/>
      <dgm:t>
        <a:bodyPr/>
        <a:lstStyle/>
        <a:p>
          <a:r>
            <a:rPr lang="de-DE" dirty="0" smtClean="0"/>
            <a:t>15 min</a:t>
          </a:r>
          <a:endParaRPr lang="de-DE" dirty="0"/>
        </a:p>
      </dgm:t>
    </dgm:pt>
    <dgm:pt modelId="{6AC966A0-E8E1-4C56-9126-FE23FFAF3F38}" type="parTrans" cxnId="{CE62B7C6-88FB-4E33-A745-C1098B364001}">
      <dgm:prSet/>
      <dgm:spPr/>
      <dgm:t>
        <a:bodyPr/>
        <a:lstStyle/>
        <a:p>
          <a:endParaRPr lang="de-DE"/>
        </a:p>
      </dgm:t>
    </dgm:pt>
    <dgm:pt modelId="{27034336-63A7-413C-8E0B-A747A11CE844}" type="sibTrans" cxnId="{CE62B7C6-88FB-4E33-A745-C1098B364001}">
      <dgm:prSet/>
      <dgm:spPr/>
      <dgm:t>
        <a:bodyPr/>
        <a:lstStyle/>
        <a:p>
          <a:endParaRPr lang="de-DE"/>
        </a:p>
      </dgm:t>
    </dgm:pt>
    <dgm:pt modelId="{EB178BA3-1D2E-47B5-92DF-D0EE219DB55C}">
      <dgm:prSet phldrT="[Text]"/>
      <dgm:spPr/>
      <dgm:t>
        <a:bodyPr/>
        <a:lstStyle/>
        <a:p>
          <a:r>
            <a:rPr lang="de-DE" dirty="0" smtClean="0"/>
            <a:t>10 min</a:t>
          </a:r>
          <a:endParaRPr lang="de-DE" dirty="0"/>
        </a:p>
      </dgm:t>
    </dgm:pt>
    <dgm:pt modelId="{275CD896-E5BF-4E21-92D5-DD5D6B08D2D9}" type="parTrans" cxnId="{1A542355-7D3A-4408-9C54-5FC91EE1F649}">
      <dgm:prSet/>
      <dgm:spPr/>
      <dgm:t>
        <a:bodyPr/>
        <a:lstStyle/>
        <a:p>
          <a:endParaRPr lang="de-DE"/>
        </a:p>
      </dgm:t>
    </dgm:pt>
    <dgm:pt modelId="{760CF463-2A61-404F-8032-62E50EFC44B4}" type="sibTrans" cxnId="{1A542355-7D3A-4408-9C54-5FC91EE1F649}">
      <dgm:prSet/>
      <dgm:spPr/>
      <dgm:t>
        <a:bodyPr/>
        <a:lstStyle/>
        <a:p>
          <a:endParaRPr lang="de-DE"/>
        </a:p>
      </dgm:t>
    </dgm:pt>
    <dgm:pt modelId="{BB79ED72-E6F9-48E1-8B0D-2F7F0B64A42B}">
      <dgm:prSet/>
      <dgm:spPr/>
      <dgm:t>
        <a:bodyPr/>
        <a:lstStyle/>
        <a:p>
          <a:endParaRPr lang="de-DE"/>
        </a:p>
      </dgm:t>
    </dgm:pt>
    <dgm:pt modelId="{87CDB422-E8BD-49B0-88CC-72FE49160EF9}" type="parTrans" cxnId="{23B25794-FE8A-4646-94B0-6974B76B2FBD}">
      <dgm:prSet/>
      <dgm:spPr/>
      <dgm:t>
        <a:bodyPr/>
        <a:lstStyle/>
        <a:p>
          <a:endParaRPr lang="de-DE"/>
        </a:p>
      </dgm:t>
    </dgm:pt>
    <dgm:pt modelId="{16709DCF-BF98-4AD8-91ED-68BAD7DE911F}" type="sibTrans" cxnId="{23B25794-FE8A-4646-94B0-6974B76B2FBD}">
      <dgm:prSet/>
      <dgm:spPr/>
      <dgm:t>
        <a:bodyPr/>
        <a:lstStyle/>
        <a:p>
          <a:endParaRPr lang="de-DE"/>
        </a:p>
      </dgm:t>
    </dgm:pt>
    <dgm:pt modelId="{DEFC33B9-AECA-4C13-A59D-FEE4B24F601F}" type="pres">
      <dgm:prSet presAssocID="{D6CA4B0E-533B-46ED-9D1E-2DE700822655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de-DE"/>
        </a:p>
      </dgm:t>
    </dgm:pt>
    <dgm:pt modelId="{B90ED933-B910-498B-A0AA-4CF2C0646F28}" type="pres">
      <dgm:prSet presAssocID="{34200BE7-90A0-4055-8078-32BFFEFBA675}" presName="Accent1" presStyleCnt="0"/>
      <dgm:spPr/>
    </dgm:pt>
    <dgm:pt modelId="{55B4E562-E0D3-445C-BECF-4DA06CC0F5CE}" type="pres">
      <dgm:prSet presAssocID="{34200BE7-90A0-4055-8078-32BFFEFBA675}" presName="Accent" presStyleLbl="node1" presStyleIdx="0" presStyleCnt="4"/>
      <dgm:spPr>
        <a:solidFill>
          <a:srgbClr val="B48727"/>
        </a:solidFill>
      </dgm:spPr>
    </dgm:pt>
    <dgm:pt modelId="{DF471435-6320-4D7E-B113-C9AB4F2E378C}" type="pres">
      <dgm:prSet presAssocID="{34200BE7-90A0-4055-8078-32BFFEFBA675}" presName="Parent1" presStyleLbl="revTx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DA571F1E-6839-4972-96F3-E5B083A7DAB7}" type="pres">
      <dgm:prSet presAssocID="{5B9E0424-DB95-4EE8-B8B1-CBBE3C6CA1AA}" presName="Accent2" presStyleCnt="0"/>
      <dgm:spPr/>
    </dgm:pt>
    <dgm:pt modelId="{0306C6A7-846F-4083-87DA-3E29C01CE092}" type="pres">
      <dgm:prSet presAssocID="{5B9E0424-DB95-4EE8-B8B1-CBBE3C6CA1AA}" presName="Accent" presStyleLbl="node1" presStyleIdx="1" presStyleCnt="4"/>
      <dgm:spPr>
        <a:solidFill>
          <a:srgbClr val="7C6B62"/>
        </a:solidFill>
      </dgm:spPr>
    </dgm:pt>
    <dgm:pt modelId="{BE224F2E-9B76-4D52-9CAB-C7A7E2457132}" type="pres">
      <dgm:prSet presAssocID="{5B9E0424-DB95-4EE8-B8B1-CBBE3C6CA1AA}" presName="Parent2" presStyleLbl="revTx" presStyleIdx="1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3798CB5-6ECF-4AEC-AD53-374F8FA2F125}" type="pres">
      <dgm:prSet presAssocID="{EB178BA3-1D2E-47B5-92DF-D0EE219DB55C}" presName="Accent3" presStyleCnt="0"/>
      <dgm:spPr/>
    </dgm:pt>
    <dgm:pt modelId="{D5AD7176-DD36-4BCD-BF04-7D67EB9DD59B}" type="pres">
      <dgm:prSet presAssocID="{EB178BA3-1D2E-47B5-92DF-D0EE219DB55C}" presName="Accent" presStyleLbl="node1" presStyleIdx="2" presStyleCnt="4"/>
      <dgm:spPr>
        <a:solidFill>
          <a:srgbClr val="B1A098"/>
        </a:solidFill>
      </dgm:spPr>
    </dgm:pt>
    <dgm:pt modelId="{97B953C4-C865-41B0-B96E-806B97CC03C7}" type="pres">
      <dgm:prSet presAssocID="{EB178BA3-1D2E-47B5-92DF-D0EE219DB55C}" presName="Parent3" presStyleLbl="revTx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1F3D853-618C-437A-B27E-F04438EB0D6D}" type="pres">
      <dgm:prSet presAssocID="{BB79ED72-E6F9-48E1-8B0D-2F7F0B64A42B}" presName="Accent4" presStyleCnt="0"/>
      <dgm:spPr/>
    </dgm:pt>
    <dgm:pt modelId="{4383954E-C720-475B-BB5A-6F74C4C60D81}" type="pres">
      <dgm:prSet presAssocID="{BB79ED72-E6F9-48E1-8B0D-2F7F0B64A42B}" presName="Accent" presStyleLbl="node1" presStyleIdx="3" presStyleCnt="4"/>
      <dgm:spPr>
        <a:solidFill>
          <a:srgbClr val="D6D6D6"/>
        </a:solidFill>
      </dgm:spPr>
      <dgm:t>
        <a:bodyPr/>
        <a:lstStyle/>
        <a:p>
          <a:endParaRPr lang="de-DE"/>
        </a:p>
      </dgm:t>
    </dgm:pt>
    <dgm:pt modelId="{29D6B3B0-3609-418D-9E33-2AFC853ED8D9}" type="pres">
      <dgm:prSet presAssocID="{BB79ED72-E6F9-48E1-8B0D-2F7F0B64A42B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1A542355-7D3A-4408-9C54-5FC91EE1F649}" srcId="{D6CA4B0E-533B-46ED-9D1E-2DE700822655}" destId="{EB178BA3-1D2E-47B5-92DF-D0EE219DB55C}" srcOrd="2" destOrd="0" parTransId="{275CD896-E5BF-4E21-92D5-DD5D6B08D2D9}" sibTransId="{760CF463-2A61-404F-8032-62E50EFC44B4}"/>
    <dgm:cxn modelId="{BC090FF5-C92C-455A-A1F6-52F48ABEC80A}" type="presOf" srcId="{EB178BA3-1D2E-47B5-92DF-D0EE219DB55C}" destId="{97B953C4-C865-41B0-B96E-806B97CC03C7}" srcOrd="0" destOrd="0" presId="urn:microsoft.com/office/officeart/2009/layout/CircleArrowProcess"/>
    <dgm:cxn modelId="{1E96BB2C-781F-45D4-AA63-01AE49DA9465}" type="presOf" srcId="{D6CA4B0E-533B-46ED-9D1E-2DE700822655}" destId="{DEFC33B9-AECA-4C13-A59D-FEE4B24F601F}" srcOrd="0" destOrd="0" presId="urn:microsoft.com/office/officeart/2009/layout/CircleArrowProcess"/>
    <dgm:cxn modelId="{1A9BA189-803F-47BA-9030-602E086EBB33}" type="presOf" srcId="{34200BE7-90A0-4055-8078-32BFFEFBA675}" destId="{DF471435-6320-4D7E-B113-C9AB4F2E378C}" srcOrd="0" destOrd="0" presId="urn:microsoft.com/office/officeart/2009/layout/CircleArrowProcess"/>
    <dgm:cxn modelId="{23B25794-FE8A-4646-94B0-6974B76B2FBD}" srcId="{D6CA4B0E-533B-46ED-9D1E-2DE700822655}" destId="{BB79ED72-E6F9-48E1-8B0D-2F7F0B64A42B}" srcOrd="3" destOrd="0" parTransId="{87CDB422-E8BD-49B0-88CC-72FE49160EF9}" sibTransId="{16709DCF-BF98-4AD8-91ED-68BAD7DE911F}"/>
    <dgm:cxn modelId="{81217801-2E44-4BC4-80FC-BE9D01566349}" type="presOf" srcId="{5B9E0424-DB95-4EE8-B8B1-CBBE3C6CA1AA}" destId="{BE224F2E-9B76-4D52-9CAB-C7A7E2457132}" srcOrd="0" destOrd="0" presId="urn:microsoft.com/office/officeart/2009/layout/CircleArrowProcess"/>
    <dgm:cxn modelId="{CE62B7C6-88FB-4E33-A745-C1098B364001}" srcId="{D6CA4B0E-533B-46ED-9D1E-2DE700822655}" destId="{5B9E0424-DB95-4EE8-B8B1-CBBE3C6CA1AA}" srcOrd="1" destOrd="0" parTransId="{6AC966A0-E8E1-4C56-9126-FE23FFAF3F38}" sibTransId="{27034336-63A7-413C-8E0B-A747A11CE844}"/>
    <dgm:cxn modelId="{49EE2D3C-AF33-407F-8533-157417F6C483}" type="presOf" srcId="{BB79ED72-E6F9-48E1-8B0D-2F7F0B64A42B}" destId="{29D6B3B0-3609-418D-9E33-2AFC853ED8D9}" srcOrd="0" destOrd="0" presId="urn:microsoft.com/office/officeart/2009/layout/CircleArrowProcess"/>
    <dgm:cxn modelId="{6B0072A7-9B5D-42CD-AA01-BD189BD25E70}" srcId="{D6CA4B0E-533B-46ED-9D1E-2DE700822655}" destId="{34200BE7-90A0-4055-8078-32BFFEFBA675}" srcOrd="0" destOrd="0" parTransId="{BFC4ED49-9923-45A4-B731-19B11861C399}" sibTransId="{A8F7A2EB-CB8C-44B3-9938-0B507BABAE5B}"/>
    <dgm:cxn modelId="{BB30AA17-8407-42AA-8060-C4104616B160}" type="presParOf" srcId="{DEFC33B9-AECA-4C13-A59D-FEE4B24F601F}" destId="{B90ED933-B910-498B-A0AA-4CF2C0646F28}" srcOrd="0" destOrd="0" presId="urn:microsoft.com/office/officeart/2009/layout/CircleArrowProcess"/>
    <dgm:cxn modelId="{6B749B29-3916-4E29-8D6B-6721F3DC9E6A}" type="presParOf" srcId="{B90ED933-B910-498B-A0AA-4CF2C0646F28}" destId="{55B4E562-E0D3-445C-BECF-4DA06CC0F5CE}" srcOrd="0" destOrd="0" presId="urn:microsoft.com/office/officeart/2009/layout/CircleArrowProcess"/>
    <dgm:cxn modelId="{F0502869-C9F7-48CE-9E3B-E52F74688ADF}" type="presParOf" srcId="{DEFC33B9-AECA-4C13-A59D-FEE4B24F601F}" destId="{DF471435-6320-4D7E-B113-C9AB4F2E378C}" srcOrd="1" destOrd="0" presId="urn:microsoft.com/office/officeart/2009/layout/CircleArrowProcess"/>
    <dgm:cxn modelId="{11492A7A-0677-4FC9-B33D-8F01B83FFAAA}" type="presParOf" srcId="{DEFC33B9-AECA-4C13-A59D-FEE4B24F601F}" destId="{DA571F1E-6839-4972-96F3-E5B083A7DAB7}" srcOrd="2" destOrd="0" presId="urn:microsoft.com/office/officeart/2009/layout/CircleArrowProcess"/>
    <dgm:cxn modelId="{B7B9419D-C66C-4006-BE1A-32F378898011}" type="presParOf" srcId="{DA571F1E-6839-4972-96F3-E5B083A7DAB7}" destId="{0306C6A7-846F-4083-87DA-3E29C01CE092}" srcOrd="0" destOrd="0" presId="urn:microsoft.com/office/officeart/2009/layout/CircleArrowProcess"/>
    <dgm:cxn modelId="{857ED2F5-6219-408E-95B6-897BF310F310}" type="presParOf" srcId="{DEFC33B9-AECA-4C13-A59D-FEE4B24F601F}" destId="{BE224F2E-9B76-4D52-9CAB-C7A7E2457132}" srcOrd="3" destOrd="0" presId="urn:microsoft.com/office/officeart/2009/layout/CircleArrowProcess"/>
    <dgm:cxn modelId="{B2872318-F986-48DB-8357-12BB38166260}" type="presParOf" srcId="{DEFC33B9-AECA-4C13-A59D-FEE4B24F601F}" destId="{93798CB5-6ECF-4AEC-AD53-374F8FA2F125}" srcOrd="4" destOrd="0" presId="urn:microsoft.com/office/officeart/2009/layout/CircleArrowProcess"/>
    <dgm:cxn modelId="{C81B4999-627E-4386-A056-25443EB9B231}" type="presParOf" srcId="{93798CB5-6ECF-4AEC-AD53-374F8FA2F125}" destId="{D5AD7176-DD36-4BCD-BF04-7D67EB9DD59B}" srcOrd="0" destOrd="0" presId="urn:microsoft.com/office/officeart/2009/layout/CircleArrowProcess"/>
    <dgm:cxn modelId="{698CF963-F08C-417F-B607-F0F8F7FB5596}" type="presParOf" srcId="{DEFC33B9-AECA-4C13-A59D-FEE4B24F601F}" destId="{97B953C4-C865-41B0-B96E-806B97CC03C7}" srcOrd="5" destOrd="0" presId="urn:microsoft.com/office/officeart/2009/layout/CircleArrowProcess"/>
    <dgm:cxn modelId="{1352F5F4-2067-46A0-ABC3-0D441D3E06B1}" type="presParOf" srcId="{DEFC33B9-AECA-4C13-A59D-FEE4B24F601F}" destId="{31F3D853-618C-437A-B27E-F04438EB0D6D}" srcOrd="6" destOrd="0" presId="urn:microsoft.com/office/officeart/2009/layout/CircleArrowProcess"/>
    <dgm:cxn modelId="{6FFB4927-7CDB-48B1-8CC8-9D906BD09DDD}" type="presParOf" srcId="{31F3D853-618C-437A-B27E-F04438EB0D6D}" destId="{4383954E-C720-475B-BB5A-6F74C4C60D81}" srcOrd="0" destOrd="0" presId="urn:microsoft.com/office/officeart/2009/layout/CircleArrowProcess"/>
    <dgm:cxn modelId="{B586F978-2363-4004-A487-932F45232FC2}" type="presParOf" srcId="{DEFC33B9-AECA-4C13-A59D-FEE4B24F601F}" destId="{29D6B3B0-3609-418D-9E33-2AFC853ED8D9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03CD03-14E5-4A70-BAAC-DB4CE8616393}">
      <dsp:nvSpPr>
        <dsp:cNvPr id="0" name=""/>
        <dsp:cNvSpPr/>
      </dsp:nvSpPr>
      <dsp:spPr>
        <a:xfrm>
          <a:off x="1908696" y="1828800"/>
          <a:ext cx="2235200" cy="2235200"/>
        </a:xfrm>
        <a:prstGeom prst="gear9">
          <a:avLst/>
        </a:prstGeom>
        <a:solidFill>
          <a:srgbClr val="B48727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Regionale Entwicklung</a:t>
          </a:r>
          <a:endParaRPr lang="de-DE" sz="16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2358071" y="2352385"/>
        <a:ext cx="1336450" cy="1148939"/>
      </dsp:txXfrm>
    </dsp:sp>
    <dsp:sp modelId="{DD92D5A3-7EAE-4798-ADA4-4744B1557ED0}">
      <dsp:nvSpPr>
        <dsp:cNvPr id="0" name=""/>
        <dsp:cNvSpPr/>
      </dsp:nvSpPr>
      <dsp:spPr>
        <a:xfrm>
          <a:off x="608215" y="1300480"/>
          <a:ext cx="1625600" cy="1625600"/>
        </a:xfrm>
        <a:prstGeom prst="gear6">
          <a:avLst/>
        </a:prstGeom>
        <a:solidFill>
          <a:srgbClr val="B48727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0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Gemeinde-</a:t>
          </a:r>
          <a:r>
            <a:rPr lang="de-DE" sz="1000" kern="12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entwicklung</a:t>
          </a:r>
          <a:endParaRPr lang="de-DE" sz="10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1017465" y="1712203"/>
        <a:ext cx="807100" cy="802154"/>
      </dsp:txXfrm>
    </dsp:sp>
    <dsp:sp modelId="{EC506775-6409-49D5-BAE9-9FDEE215280F}">
      <dsp:nvSpPr>
        <dsp:cNvPr id="0" name=""/>
        <dsp:cNvSpPr/>
      </dsp:nvSpPr>
      <dsp:spPr>
        <a:xfrm rot="20700000">
          <a:off x="1518717" y="178981"/>
          <a:ext cx="1592756" cy="1592756"/>
        </a:xfrm>
        <a:prstGeom prst="gear6">
          <a:avLst/>
        </a:prstGeom>
        <a:solidFill>
          <a:srgbClr val="B48727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800" kern="1200" smtClean="0">
              <a:latin typeface="Verdana" pitchFamily="34" charset="0"/>
              <a:ea typeface="Verdana" pitchFamily="34" charset="0"/>
              <a:cs typeface="Verdana" pitchFamily="34" charset="0"/>
            </a:rPr>
            <a:t>Dorfentwicklung</a:t>
          </a:r>
          <a:endParaRPr lang="de-DE" sz="8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 rot="-20700000">
        <a:off x="1868056" y="528320"/>
        <a:ext cx="894080" cy="894080"/>
      </dsp:txXfrm>
    </dsp:sp>
    <dsp:sp modelId="{8C57376B-B9C1-427C-9218-2652C490B45D}">
      <dsp:nvSpPr>
        <dsp:cNvPr id="0" name=""/>
        <dsp:cNvSpPr/>
      </dsp:nvSpPr>
      <dsp:spPr>
        <a:xfrm>
          <a:off x="1735401" y="1492320"/>
          <a:ext cx="2861056" cy="2861056"/>
        </a:xfrm>
        <a:prstGeom prst="circularArrow">
          <a:avLst>
            <a:gd name="adj1" fmla="val 4687"/>
            <a:gd name="adj2" fmla="val 299029"/>
            <a:gd name="adj3" fmla="val 2513083"/>
            <a:gd name="adj4" fmla="val 15867933"/>
            <a:gd name="adj5" fmla="val 5469"/>
          </a:avLst>
        </a:prstGeom>
        <a:solidFill>
          <a:srgbClr val="C3B9A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03758C-0223-4859-8B46-2643E071791E}">
      <dsp:nvSpPr>
        <dsp:cNvPr id="0" name=""/>
        <dsp:cNvSpPr/>
      </dsp:nvSpPr>
      <dsp:spPr>
        <a:xfrm>
          <a:off x="320325" y="941355"/>
          <a:ext cx="2078736" cy="2078736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rgbClr val="C3B9A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807AE8-5BC4-4F20-AF19-013F22047295}">
      <dsp:nvSpPr>
        <dsp:cNvPr id="0" name=""/>
        <dsp:cNvSpPr/>
      </dsp:nvSpPr>
      <dsp:spPr>
        <a:xfrm>
          <a:off x="1150296" y="-169332"/>
          <a:ext cx="2241296" cy="2241296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rgbClr val="C3B9A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4550ED-4458-407F-90EF-A1BD10C91D7A}">
      <dsp:nvSpPr>
        <dsp:cNvPr id="0" name=""/>
        <dsp:cNvSpPr/>
      </dsp:nvSpPr>
      <dsp:spPr>
        <a:xfrm>
          <a:off x="7233" y="423148"/>
          <a:ext cx="2161877" cy="1297126"/>
        </a:xfrm>
        <a:prstGeom prst="roundRect">
          <a:avLst>
            <a:gd name="adj" fmla="val 10000"/>
          </a:avLst>
        </a:prstGeom>
        <a:solidFill>
          <a:srgbClr val="B4872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700" kern="12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itchFamily="34" charset="0"/>
            </a:rPr>
            <a:t>Öffentlicher Auftakt</a:t>
          </a:r>
          <a:endParaRPr lang="de-DE" sz="1700" kern="1200" dirty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  <a:cs typeface="Verdana" pitchFamily="34" charset="0"/>
          </a:endParaRPr>
        </a:p>
      </dsp:txBody>
      <dsp:txXfrm>
        <a:off x="45225" y="461140"/>
        <a:ext cx="2085893" cy="1221142"/>
      </dsp:txXfrm>
    </dsp:sp>
    <dsp:sp modelId="{6EB055F9-BA49-4F9E-AD5E-28D7E9B88670}">
      <dsp:nvSpPr>
        <dsp:cNvPr id="0" name=""/>
        <dsp:cNvSpPr/>
      </dsp:nvSpPr>
      <dsp:spPr>
        <a:xfrm>
          <a:off x="2359355" y="803638"/>
          <a:ext cx="458317" cy="536145"/>
        </a:xfrm>
        <a:prstGeom prst="rightArrow">
          <a:avLst>
            <a:gd name="adj1" fmla="val 60000"/>
            <a:gd name="adj2" fmla="val 50000"/>
          </a:avLst>
        </a:prstGeom>
        <a:solidFill>
          <a:srgbClr val="B1A09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400" kern="1200">
            <a:solidFill>
              <a:schemeClr val="bg1"/>
            </a:solidFill>
            <a:latin typeface="ABeeZee" pitchFamily="50" charset="0"/>
          </a:endParaRPr>
        </a:p>
      </dsp:txBody>
      <dsp:txXfrm>
        <a:off x="2359355" y="910867"/>
        <a:ext cx="320822" cy="321687"/>
      </dsp:txXfrm>
    </dsp:sp>
    <dsp:sp modelId="{05A1F83E-B18F-4B77-A099-C918C6FE176A}">
      <dsp:nvSpPr>
        <dsp:cNvPr id="0" name=""/>
        <dsp:cNvSpPr/>
      </dsp:nvSpPr>
      <dsp:spPr>
        <a:xfrm>
          <a:off x="3033861" y="423148"/>
          <a:ext cx="2161877" cy="1297126"/>
        </a:xfrm>
        <a:prstGeom prst="roundRect">
          <a:avLst>
            <a:gd name="adj" fmla="val 10000"/>
          </a:avLst>
        </a:prstGeom>
        <a:solidFill>
          <a:srgbClr val="B4872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7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IKEK Forum I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7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(Stärken und Schwächen, Ideen)</a:t>
          </a:r>
        </a:p>
      </dsp:txBody>
      <dsp:txXfrm>
        <a:off x="3071853" y="461140"/>
        <a:ext cx="2085893" cy="1221142"/>
      </dsp:txXfrm>
    </dsp:sp>
    <dsp:sp modelId="{3F2D8C61-0DB2-4838-A1C0-571006C2ABDB}">
      <dsp:nvSpPr>
        <dsp:cNvPr id="0" name=""/>
        <dsp:cNvSpPr/>
      </dsp:nvSpPr>
      <dsp:spPr>
        <a:xfrm>
          <a:off x="5385983" y="803638"/>
          <a:ext cx="458317" cy="536145"/>
        </a:xfrm>
        <a:prstGeom prst="rightArrow">
          <a:avLst>
            <a:gd name="adj1" fmla="val 60000"/>
            <a:gd name="adj2" fmla="val 50000"/>
          </a:avLst>
        </a:prstGeom>
        <a:solidFill>
          <a:srgbClr val="B1A09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400" kern="1200">
            <a:solidFill>
              <a:schemeClr val="bg1"/>
            </a:solidFill>
            <a:latin typeface="ABeeZee" pitchFamily="50" charset="0"/>
          </a:endParaRPr>
        </a:p>
      </dsp:txBody>
      <dsp:txXfrm>
        <a:off x="5385983" y="910867"/>
        <a:ext cx="320822" cy="321687"/>
      </dsp:txXfrm>
    </dsp:sp>
    <dsp:sp modelId="{829CB984-F4C2-4EDF-AFEA-A698C3899253}">
      <dsp:nvSpPr>
        <dsp:cNvPr id="0" name=""/>
        <dsp:cNvSpPr/>
      </dsp:nvSpPr>
      <dsp:spPr>
        <a:xfrm>
          <a:off x="6060489" y="423148"/>
          <a:ext cx="2161877" cy="1297126"/>
        </a:xfrm>
        <a:prstGeom prst="roundRect">
          <a:avLst>
            <a:gd name="adj" fmla="val 10000"/>
          </a:avLst>
        </a:prstGeom>
        <a:solidFill>
          <a:srgbClr val="B4872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7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IKEK Forum II 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7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(Maßnahmen und Projekte)</a:t>
          </a:r>
        </a:p>
      </dsp:txBody>
      <dsp:txXfrm>
        <a:off x="6098481" y="461140"/>
        <a:ext cx="2085893" cy="1221142"/>
      </dsp:txXfrm>
    </dsp:sp>
    <dsp:sp modelId="{53CEED32-606F-4B3F-A3E8-1EA14EF0E43A}">
      <dsp:nvSpPr>
        <dsp:cNvPr id="0" name=""/>
        <dsp:cNvSpPr/>
      </dsp:nvSpPr>
      <dsp:spPr>
        <a:xfrm rot="5400000">
          <a:off x="6884541" y="1939546"/>
          <a:ext cx="458317" cy="536145"/>
        </a:xfrm>
        <a:prstGeom prst="rightArrow">
          <a:avLst>
            <a:gd name="adj1" fmla="val 60000"/>
            <a:gd name="adj2" fmla="val 50000"/>
          </a:avLst>
        </a:prstGeom>
        <a:solidFill>
          <a:srgbClr val="B1A09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400" kern="1200">
            <a:solidFill>
              <a:schemeClr val="bg1"/>
            </a:solidFill>
            <a:latin typeface="ABeeZee" pitchFamily="50" charset="0"/>
          </a:endParaRPr>
        </a:p>
      </dsp:txBody>
      <dsp:txXfrm rot="-5400000">
        <a:off x="6952857" y="1978460"/>
        <a:ext cx="321687" cy="320822"/>
      </dsp:txXfrm>
    </dsp:sp>
    <dsp:sp modelId="{CE8AC7A3-41A3-4C26-BBC6-2A4E62406E87}">
      <dsp:nvSpPr>
        <dsp:cNvPr id="0" name=""/>
        <dsp:cNvSpPr/>
      </dsp:nvSpPr>
      <dsp:spPr>
        <a:xfrm>
          <a:off x="6060489" y="2585025"/>
          <a:ext cx="2161877" cy="1297126"/>
        </a:xfrm>
        <a:prstGeom prst="roundRect">
          <a:avLst>
            <a:gd name="adj" fmla="val 10000"/>
          </a:avLst>
        </a:prstGeom>
        <a:solidFill>
          <a:srgbClr val="B4872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7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IKEK Forum III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7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 (Leit- und Startprojekte, Verstetigung)</a:t>
          </a:r>
        </a:p>
      </dsp:txBody>
      <dsp:txXfrm>
        <a:off x="6098481" y="2623017"/>
        <a:ext cx="2085893" cy="1221142"/>
      </dsp:txXfrm>
    </dsp:sp>
    <dsp:sp modelId="{E2D7C1F3-BE8A-443C-9F5E-EB5878DA1354}">
      <dsp:nvSpPr>
        <dsp:cNvPr id="0" name=""/>
        <dsp:cNvSpPr/>
      </dsp:nvSpPr>
      <dsp:spPr>
        <a:xfrm rot="10800000">
          <a:off x="5411926" y="2965515"/>
          <a:ext cx="458317" cy="536145"/>
        </a:xfrm>
        <a:prstGeom prst="rightArrow">
          <a:avLst>
            <a:gd name="adj1" fmla="val 60000"/>
            <a:gd name="adj2" fmla="val 50000"/>
          </a:avLst>
        </a:prstGeom>
        <a:solidFill>
          <a:srgbClr val="B1A09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400" kern="1200">
            <a:solidFill>
              <a:schemeClr val="bg1"/>
            </a:solidFill>
            <a:latin typeface="ABeeZee" pitchFamily="50" charset="0"/>
          </a:endParaRPr>
        </a:p>
      </dsp:txBody>
      <dsp:txXfrm rot="10800000">
        <a:off x="5549421" y="3072744"/>
        <a:ext cx="320822" cy="321687"/>
      </dsp:txXfrm>
    </dsp:sp>
    <dsp:sp modelId="{1B7F2E32-E06A-49F6-8F8A-AFFBFC72B4F2}">
      <dsp:nvSpPr>
        <dsp:cNvPr id="0" name=""/>
        <dsp:cNvSpPr/>
      </dsp:nvSpPr>
      <dsp:spPr>
        <a:xfrm>
          <a:off x="3033861" y="2585025"/>
          <a:ext cx="2161877" cy="1297126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25400" cap="flat" cmpd="sng" algn="ctr">
          <a:solidFill>
            <a:schemeClr val="bg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7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Abgabe des IKEK bei der </a:t>
          </a:r>
          <a:r>
            <a:rPr lang="de-DE" sz="1700" kern="1200" dirty="0" err="1" smtClean="0">
              <a:latin typeface="Verdana" panose="020B0604030504040204" pitchFamily="34" charset="0"/>
              <a:ea typeface="Verdana" panose="020B0604030504040204" pitchFamily="34" charset="0"/>
            </a:rPr>
            <a:t>WIBank</a:t>
          </a:r>
          <a:endParaRPr lang="de-DE" sz="1700" kern="1200" dirty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  <a:cs typeface="Verdana" pitchFamily="34" charset="0"/>
          </a:endParaRPr>
        </a:p>
      </dsp:txBody>
      <dsp:txXfrm>
        <a:off x="3071853" y="2623017"/>
        <a:ext cx="2085893" cy="1221142"/>
      </dsp:txXfrm>
    </dsp:sp>
    <dsp:sp modelId="{5C0DCE82-3C10-4FA5-BD35-C0FFF7CBAC9E}">
      <dsp:nvSpPr>
        <dsp:cNvPr id="0" name=""/>
        <dsp:cNvSpPr/>
      </dsp:nvSpPr>
      <dsp:spPr>
        <a:xfrm rot="10800000">
          <a:off x="2385298" y="2965515"/>
          <a:ext cx="458317" cy="536145"/>
        </a:xfrm>
        <a:prstGeom prst="rightArrow">
          <a:avLst>
            <a:gd name="adj1" fmla="val 60000"/>
            <a:gd name="adj2" fmla="val 50000"/>
          </a:avLst>
        </a:prstGeom>
        <a:solidFill>
          <a:srgbClr val="B1A09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400" kern="1200">
            <a:solidFill>
              <a:schemeClr val="bg1"/>
            </a:solidFill>
            <a:latin typeface="ABeeZee" pitchFamily="50" charset="0"/>
          </a:endParaRPr>
        </a:p>
      </dsp:txBody>
      <dsp:txXfrm rot="10800000">
        <a:off x="2522793" y="3072744"/>
        <a:ext cx="320822" cy="321687"/>
      </dsp:txXfrm>
    </dsp:sp>
    <dsp:sp modelId="{BDB0D075-4523-4749-8497-FFAA8D6FF777}">
      <dsp:nvSpPr>
        <dsp:cNvPr id="0" name=""/>
        <dsp:cNvSpPr/>
      </dsp:nvSpPr>
      <dsp:spPr>
        <a:xfrm>
          <a:off x="7233" y="2585025"/>
          <a:ext cx="2161877" cy="1297126"/>
        </a:xfrm>
        <a:prstGeom prst="roundRect">
          <a:avLst>
            <a:gd name="adj" fmla="val 10000"/>
          </a:avLst>
        </a:prstGeom>
        <a:solidFill>
          <a:srgbClr val="B4872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7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Öffentlicher Abschluss</a:t>
          </a:r>
          <a:endParaRPr lang="de-DE" sz="1700" kern="1200" dirty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  <a:cs typeface="Verdana" pitchFamily="34" charset="0"/>
          </a:endParaRPr>
        </a:p>
      </dsp:txBody>
      <dsp:txXfrm>
        <a:off x="45225" y="2623017"/>
        <a:ext cx="2085893" cy="12211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B4E562-E0D3-445C-BECF-4DA06CC0F5CE}">
      <dsp:nvSpPr>
        <dsp:cNvPr id="0" name=""/>
        <dsp:cNvSpPr/>
      </dsp:nvSpPr>
      <dsp:spPr>
        <a:xfrm>
          <a:off x="1272322" y="0"/>
          <a:ext cx="1532378" cy="1532534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rgbClr val="B4872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471435-6320-4D7E-B113-C9AB4F2E378C}">
      <dsp:nvSpPr>
        <dsp:cNvPr id="0" name=""/>
        <dsp:cNvSpPr/>
      </dsp:nvSpPr>
      <dsp:spPr>
        <a:xfrm>
          <a:off x="1610647" y="554735"/>
          <a:ext cx="855153" cy="427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300" kern="1200" dirty="0" smtClean="0"/>
            <a:t>20 min</a:t>
          </a:r>
          <a:endParaRPr lang="de-DE" sz="2300" kern="1200" dirty="0"/>
        </a:p>
      </dsp:txBody>
      <dsp:txXfrm>
        <a:off x="1610647" y="554735"/>
        <a:ext cx="855153" cy="427532"/>
      </dsp:txXfrm>
    </dsp:sp>
    <dsp:sp modelId="{0306C6A7-846F-4083-87DA-3E29C01CE092}">
      <dsp:nvSpPr>
        <dsp:cNvPr id="0" name=""/>
        <dsp:cNvSpPr/>
      </dsp:nvSpPr>
      <dsp:spPr>
        <a:xfrm>
          <a:off x="846613" y="880668"/>
          <a:ext cx="1532378" cy="1532534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7C6B6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224F2E-9B76-4D52-9CAB-C7A7E2457132}">
      <dsp:nvSpPr>
        <dsp:cNvPr id="0" name=""/>
        <dsp:cNvSpPr/>
      </dsp:nvSpPr>
      <dsp:spPr>
        <a:xfrm>
          <a:off x="1183214" y="1437030"/>
          <a:ext cx="855153" cy="427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300" kern="1200" dirty="0" smtClean="0"/>
            <a:t>15 min</a:t>
          </a:r>
          <a:endParaRPr lang="de-DE" sz="2300" kern="1200" dirty="0"/>
        </a:p>
      </dsp:txBody>
      <dsp:txXfrm>
        <a:off x="1183214" y="1437030"/>
        <a:ext cx="855153" cy="427532"/>
      </dsp:txXfrm>
    </dsp:sp>
    <dsp:sp modelId="{D5AD7176-DD36-4BCD-BF04-7D67EB9DD59B}">
      <dsp:nvSpPr>
        <dsp:cNvPr id="0" name=""/>
        <dsp:cNvSpPr/>
      </dsp:nvSpPr>
      <dsp:spPr>
        <a:xfrm>
          <a:off x="1272322" y="1764588"/>
          <a:ext cx="1532378" cy="1532534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rgbClr val="B1A09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B953C4-C865-41B0-B96E-806B97CC03C7}">
      <dsp:nvSpPr>
        <dsp:cNvPr id="0" name=""/>
        <dsp:cNvSpPr/>
      </dsp:nvSpPr>
      <dsp:spPr>
        <a:xfrm>
          <a:off x="1610647" y="2319324"/>
          <a:ext cx="855153" cy="427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300" kern="1200" dirty="0" smtClean="0"/>
            <a:t>10 min</a:t>
          </a:r>
          <a:endParaRPr lang="de-DE" sz="2300" kern="1200" dirty="0"/>
        </a:p>
      </dsp:txBody>
      <dsp:txXfrm>
        <a:off x="1610647" y="2319324"/>
        <a:ext cx="855153" cy="427532"/>
      </dsp:txXfrm>
    </dsp:sp>
    <dsp:sp modelId="{4383954E-C720-475B-BB5A-6F74C4C60D81}">
      <dsp:nvSpPr>
        <dsp:cNvPr id="0" name=""/>
        <dsp:cNvSpPr/>
      </dsp:nvSpPr>
      <dsp:spPr>
        <a:xfrm>
          <a:off x="955843" y="2746857"/>
          <a:ext cx="1316505" cy="1317142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rgbClr val="D6D6D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D6B3B0-3609-418D-9E33-2AFC853ED8D9}">
      <dsp:nvSpPr>
        <dsp:cNvPr id="0" name=""/>
        <dsp:cNvSpPr/>
      </dsp:nvSpPr>
      <dsp:spPr>
        <a:xfrm>
          <a:off x="1183214" y="3201619"/>
          <a:ext cx="855153" cy="427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2300" kern="1200"/>
        </a:p>
      </dsp:txBody>
      <dsp:txXfrm>
        <a:off x="1183214" y="3201619"/>
        <a:ext cx="855153" cy="4275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748AB3-9E25-EB41-82CD-EA7D3ACA4BBF}" type="datetime1">
              <a:rPr lang="de-DE" smtClean="0"/>
              <a:pPr/>
              <a:t>04.11.2021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DB4BC5-9E75-E04D-ADF3-CB4336E2A45C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54286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31E16E-868D-D440-98B4-988F520D4BF3}" type="datetime1">
              <a:rPr lang="de-DE" smtClean="0"/>
              <a:pPr/>
              <a:t>04.11.2021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E926C9-0D07-C845-84B3-8A765A38F11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35640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926C9-0D07-C845-84B3-8A765A38F112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65807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Überalterung,</a:t>
            </a:r>
            <a:r>
              <a:rPr lang="de-DE" baseline="0" dirty="0" smtClean="0"/>
              <a:t> Bevölkerungszahlen bleiben stabil, Zusammensetzung Bevölkerung - Migration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926C9-0D07-C845-84B3-8A765A38F112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81246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926C9-0D07-C845-84B3-8A765A38F112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42282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Erfassung der Baustruktur: Gesamtanlage Denkmalschutz,</a:t>
            </a:r>
            <a:r>
              <a:rPr lang="de-DE" baseline="0" dirty="0" smtClean="0"/>
              <a:t> Wohngebäude, Öffentliche Gebäude, (potentieller) Leerstand, Baulücken, Frei- und Grünflächen, Raumkanten</a:t>
            </a:r>
          </a:p>
          <a:p>
            <a:endParaRPr lang="de-DE" dirty="0" smtClean="0"/>
          </a:p>
          <a:p>
            <a:r>
              <a:rPr lang="de-DE" dirty="0" smtClean="0"/>
              <a:t>Kategorisierung:</a:t>
            </a:r>
            <a:r>
              <a:rPr lang="de-DE" baseline="0" dirty="0" smtClean="0"/>
              <a:t> Denkmal, Ortsbildprägend und Strukturbildend</a:t>
            </a:r>
          </a:p>
          <a:p>
            <a:endParaRPr lang="de-DE" baseline="0" dirty="0" smtClean="0"/>
          </a:p>
          <a:p>
            <a:r>
              <a:rPr lang="de-DE" baseline="0" dirty="0" smtClean="0"/>
              <a:t>Weitere Schritte:</a:t>
            </a:r>
          </a:p>
          <a:p>
            <a:pPr marL="342900" indent="-342900">
              <a:buClr>
                <a:schemeClr val="tx1">
                  <a:lumMod val="65000"/>
                  <a:lumOff val="35000"/>
                </a:schemeClr>
              </a:buClr>
              <a:buFont typeface="Calibri" pitchFamily="34" charset="0"/>
              <a:buChar char="&gt;"/>
            </a:pPr>
            <a:r>
              <a:rPr lang="de-DE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Aufbau aktives Flächen- und Leerstandsmanagement</a:t>
            </a:r>
          </a:p>
          <a:p>
            <a:pPr marL="342900" indent="-342900">
              <a:buClr>
                <a:schemeClr val="tx1">
                  <a:lumMod val="65000"/>
                  <a:lumOff val="35000"/>
                </a:schemeClr>
              </a:buClr>
              <a:buFont typeface="Calibri" pitchFamily="34" charset="0"/>
              <a:buChar char="&gt;"/>
            </a:pPr>
            <a:r>
              <a:rPr lang="de-DE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Definition strategische Sanierungsbereiche</a:t>
            </a:r>
          </a:p>
          <a:p>
            <a:endParaRPr lang="de-DE" baseline="0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926C9-0D07-C845-84B3-8A765A38F112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56355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Mit Freiwilligenagentur und Nachbarschaftshilfe sowie</a:t>
            </a:r>
            <a:r>
              <a:rPr lang="de-DE" baseline="0" dirty="0" smtClean="0"/>
              <a:t> diversen Vereinen </a:t>
            </a:r>
            <a:r>
              <a:rPr lang="de-DE" dirty="0" smtClean="0"/>
              <a:t>gute</a:t>
            </a:r>
            <a:r>
              <a:rPr lang="de-DE" baseline="0" dirty="0" smtClean="0"/>
              <a:t> Grundlagen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 smtClean="0"/>
              <a:t>Wichtig für Lebensqualität auch in kleineren Ortsteilen, die besonders vom demographischen Wandel betroffen sind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aseline="0" dirty="0" smtClean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 smtClean="0"/>
              <a:t>Wichtigste Themen: Integration, Demographischer Wandel (Mitgliederentwicklung und Altersdurchschnitt – bei 1. IKEK Forum abfragen), Intergenerationalität – Nachwuchs in den Vereinen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926C9-0D07-C845-84B3-8A765A38F112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58091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Regionale Besonderheiten wie </a:t>
            </a:r>
            <a:r>
              <a:rPr lang="de-DE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Feste, Dialekte, Heimatmuseen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Vermittlung der Traditionen vor allem an die jüngeren Generationen um diese in der Gemeinde zu halten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926C9-0D07-C845-84B3-8A765A38F112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68412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Kelten, Römer,</a:t>
            </a:r>
            <a:r>
              <a:rPr lang="de-DE" baseline="0" dirty="0" smtClean="0"/>
              <a:t> Historie in Verbindung mit Wandern und Radfahren - Ausbau der touristischen Infrastruktur und Vermarktung der Historie und Identität der einzelnen Ortsteile (z.B. durch Informationssysteme an den Wander- und Radwegen) sowie überregionaler Themen</a:t>
            </a:r>
          </a:p>
          <a:p>
            <a:endParaRPr lang="de-DE" baseline="0" dirty="0" smtClean="0"/>
          </a:p>
          <a:p>
            <a:r>
              <a:rPr lang="de-DE" baseline="0" dirty="0" smtClean="0"/>
              <a:t>Anbindung an überörtliche Radwege: Limes-Radweg; Vulkanradweg; Obstwiesenroute (in Verbindung mit Streuobstwiesen)</a:t>
            </a:r>
          </a:p>
          <a:p>
            <a:endParaRPr lang="de-DE" baseline="0" dirty="0" smtClean="0"/>
          </a:p>
          <a:p>
            <a:r>
              <a:rPr lang="de-DE" baseline="0" dirty="0" smtClean="0"/>
              <a:t>Anbindung an überörtliche Wanderwege: Bonifatius-Route</a:t>
            </a:r>
          </a:p>
          <a:p>
            <a:endParaRPr lang="de-DE" baseline="0" dirty="0" smtClean="0"/>
          </a:p>
          <a:p>
            <a:r>
              <a:rPr lang="de-DE" baseline="0" dirty="0" smtClean="0"/>
              <a:t>Kulturlandschaft – Streuobstwiesen</a:t>
            </a:r>
          </a:p>
          <a:p>
            <a:endParaRPr lang="de-DE" baseline="0" dirty="0" smtClean="0"/>
          </a:p>
          <a:p>
            <a:r>
              <a:rPr lang="de-DE" baseline="0" dirty="0" smtClean="0"/>
              <a:t>Regionale Besonderheiten wie den etwas versteckten Hexenturm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926C9-0D07-C845-84B3-8A765A38F112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83463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Thema Handel</a:t>
            </a:r>
            <a:r>
              <a:rPr lang="de-DE" baseline="0" dirty="0" smtClean="0"/>
              <a:t> und Dienstleistung mit Blick auf Bereich Altenstädter Innenstadt/ neues Zentrum vor den Toren der Stadt interessant</a:t>
            </a:r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Im Rahmen der DE außerdem v.a. Land- und Forstwirtschaft/ Direktvermarktung sinnvoll, weniger z.B.</a:t>
            </a:r>
            <a:r>
              <a:rPr lang="de-DE" baseline="0" dirty="0" smtClean="0"/>
              <a:t> Gewerbegebiete o.Ä.</a:t>
            </a:r>
          </a:p>
          <a:p>
            <a:endParaRPr lang="de-DE" baseline="0" dirty="0" smtClean="0"/>
          </a:p>
          <a:p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926C9-0D07-C845-84B3-8A765A38F112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2321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Teilnahme</a:t>
            </a:r>
            <a:r>
              <a:rPr lang="de-DE" baseline="0" dirty="0" smtClean="0"/>
              <a:t> Menschen aller Altersgruppen, außer unter 20 Jährige, die meisten (63%) leben bereits seit über 20 Jahren in Altenstadt, nur wenige (8%) kürzlich zugezogene unter 3 Jahren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926C9-0D07-C845-84B3-8A765A38F112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856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Teilnahme</a:t>
            </a:r>
            <a:r>
              <a:rPr lang="de-DE" baseline="0" dirty="0" smtClean="0"/>
              <a:t> Menschen aller Altersgruppen, außer unter 20 Jährige, die meisten (63%) leben bereits seit über 20 Jahren in Altenstadt, nur wenige (8%) kürzlich zugezogene unter 3 Jahren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926C9-0D07-C845-84B3-8A765A38F112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64493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Teilnahme</a:t>
            </a:r>
            <a:r>
              <a:rPr lang="de-DE" baseline="0" dirty="0" smtClean="0"/>
              <a:t> Menschen aller Altersgruppen, außer unter 20 Jährige, die meisten (63%) leben bereits seit über 20 Jahren in Altenstadt, nur wenige (8%) kürzlich zugezogene unter 3 Jahren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926C9-0D07-C845-84B3-8A765A38F112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7683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926C9-0D07-C845-84B3-8A765A38F112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5801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Teilnahme</a:t>
            </a:r>
            <a:r>
              <a:rPr lang="de-DE" baseline="0" dirty="0" smtClean="0"/>
              <a:t> Menschen aller Altersgruppen, außer unter 20 Jährige, die meisten (63%) leben bereits seit über 20 Jahren in Altenstadt, nur wenige (8%) kürzlich zugezogene unter 3 Jahren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926C9-0D07-C845-84B3-8A765A38F112}" type="slidenum">
              <a:rPr lang="de-DE" smtClean="0"/>
              <a:pPr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13065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Teilnahme</a:t>
            </a:r>
            <a:r>
              <a:rPr lang="de-DE" baseline="0" dirty="0" smtClean="0"/>
              <a:t> Menschen aller Altersgruppen, außer unter 20 Jährige, die meisten (63%) leben bereits seit über 20 Jahren in Altenstadt, nur wenige (8%) kürzlich zugezogene unter 3 Jahren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926C9-0D07-C845-84B3-8A765A38F112}" type="slidenum">
              <a:rPr lang="de-DE" smtClean="0"/>
              <a:pPr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91774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Teilnahme</a:t>
            </a:r>
            <a:r>
              <a:rPr lang="de-DE" baseline="0" dirty="0" smtClean="0"/>
              <a:t> Menschen aller Altersgruppen, außer unter 20 Jährige, die meisten (63%) leben bereits seit über 20 Jahren in Altenstadt, nur wenige (8%) kürzlich zugezogene unter 3 Jahren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926C9-0D07-C845-84B3-8A765A38F112}" type="slidenum">
              <a:rPr lang="de-DE" smtClean="0"/>
              <a:pPr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62334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926C9-0D07-C845-84B3-8A765A38F112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61726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926C9-0D07-C845-84B3-8A765A38F112}" type="slidenum">
              <a:rPr lang="de-DE" smtClean="0"/>
              <a:pPr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54648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926C9-0D07-C845-84B3-8A765A38F112}" type="slidenum">
              <a:rPr lang="de-DE" smtClean="0"/>
              <a:pPr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03358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926C9-0D07-C845-84B3-8A765A38F112}" type="slidenum">
              <a:rPr lang="de-DE" smtClean="0"/>
              <a:pPr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98865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926C9-0D07-C845-84B3-8A765A38F112}" type="slidenum">
              <a:rPr lang="de-DE" smtClean="0"/>
              <a:pPr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53967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Nicht Do 16.12.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926C9-0D07-C845-84B3-8A765A38F112}" type="slidenum">
              <a:rPr lang="de-DE" smtClean="0"/>
              <a:pPr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28771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926C9-0D07-C845-84B3-8A765A38F112}" type="slidenum">
              <a:rPr lang="de-DE" smtClean="0"/>
              <a:pPr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7084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926C9-0D07-C845-84B3-8A765A38F112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7483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926C9-0D07-C845-84B3-8A765A38F112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2282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926C9-0D07-C845-84B3-8A765A38F112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2094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926C9-0D07-C845-84B3-8A765A38F112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8554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926C9-0D07-C845-84B3-8A765A38F112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03736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926C9-0D07-C845-84B3-8A765A38F112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34827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Nächste Folien Einblick in den</a:t>
            </a:r>
            <a:r>
              <a:rPr lang="de-DE" sz="1200" baseline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aktuellen Bearbeitungsstand, fachliche Analyse, viele qualitative Aussagen bereits in Ortsbegehungen erhalten, soll in IKEK-Forum noch vertieft werden</a:t>
            </a:r>
            <a:endParaRPr lang="de-DE" sz="12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926C9-0D07-C845-84B3-8A765A38F112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0902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345725"/>
            <a:ext cx="9144000" cy="4777052"/>
          </a:xfrm>
          <a:prstGeom prst="rect">
            <a:avLst/>
          </a:prstGeom>
          <a:solidFill>
            <a:srgbClr val="C3B9A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85799" y="2130425"/>
            <a:ext cx="7772400" cy="1470025"/>
          </a:xfrm>
        </p:spPr>
        <p:txBody>
          <a:bodyPr>
            <a:normAutofit/>
          </a:bodyPr>
          <a:lstStyle>
            <a:lvl1pPr algn="l">
              <a:defRPr sz="3600">
                <a:latin typeface="ABeeZee" pitchFamily="50" charset="0"/>
              </a:defRPr>
            </a:lvl1pPr>
          </a:lstStyle>
          <a:p>
            <a:r>
              <a:rPr lang="de-DE" dirty="0" smtClean="0"/>
              <a:t>Überschrift 1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85799" y="4619624"/>
            <a:ext cx="4733925" cy="1371601"/>
          </a:xfrm>
        </p:spPr>
        <p:txBody>
          <a:bodyPr>
            <a:normAutofit/>
          </a:bodyPr>
          <a:lstStyle>
            <a:lvl1pPr marL="0" indent="0" algn="l">
              <a:buNone/>
              <a:defRPr sz="2800" baseline="0">
                <a:solidFill>
                  <a:schemeClr val="bg1"/>
                </a:solidFill>
                <a:latin typeface="ABeeZee" pitchFamily="50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Überschrift 2, Ort, Datum</a:t>
            </a:r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916B8-4D17-4CFE-8FE5-1CDCFCAD70A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13"/>
          <p:cNvSpPr>
            <a:spLocks noGrp="1"/>
          </p:cNvSpPr>
          <p:nvPr>
            <p:ph type="pic" sz="quarter" idx="11"/>
          </p:nvPr>
        </p:nvSpPr>
        <p:spPr>
          <a:xfrm>
            <a:off x="-152400" y="1333500"/>
            <a:ext cx="9420225" cy="4789488"/>
          </a:xfrm>
        </p:spPr>
        <p:txBody>
          <a:bodyPr/>
          <a:lstStyle/>
          <a:p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85800" y="225425"/>
            <a:ext cx="7772400" cy="688975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B48727"/>
                </a:solidFill>
                <a:latin typeface="ABeeZee" pitchFamily="50" charset="0"/>
              </a:defRPr>
            </a:lvl1pPr>
          </a:lstStyle>
          <a:p>
            <a:r>
              <a:rPr lang="de-DE" dirty="0" smtClean="0"/>
              <a:t>Überschrift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85800" y="933450"/>
            <a:ext cx="7772400" cy="40005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ABeeZee" pitchFamily="50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Unterüberschrift</a:t>
            </a:r>
            <a:endParaRPr lang="de-DE" dirty="0"/>
          </a:p>
        </p:txBody>
      </p:sp>
      <p:sp>
        <p:nvSpPr>
          <p:cNvPr id="12" name="Inhaltsplatzhalter 11"/>
          <p:cNvSpPr>
            <a:spLocks noGrp="1"/>
          </p:cNvSpPr>
          <p:nvPr>
            <p:ph sz="quarter" idx="10" hasCustomPrompt="1"/>
          </p:nvPr>
        </p:nvSpPr>
        <p:spPr>
          <a:xfrm>
            <a:off x="685800" y="2114550"/>
            <a:ext cx="3943350" cy="1447800"/>
          </a:xfrm>
          <a:solidFill>
            <a:srgbClr val="EAE8E0">
              <a:alpha val="80000"/>
            </a:srgbClr>
          </a:solidFill>
        </p:spPr>
        <p:txBody>
          <a:bodyPr>
            <a:normAutofit/>
          </a:bodyPr>
          <a:lstStyle>
            <a:lvl1pPr marL="0" indent="0" algn="l">
              <a:buFontTx/>
              <a:buNone/>
              <a:defRPr sz="2800" baseline="0">
                <a:solidFill>
                  <a:srgbClr val="7C6B62"/>
                </a:solidFill>
              </a:defRPr>
            </a:lvl1pPr>
          </a:lstStyle>
          <a:p>
            <a:pPr lvl="0"/>
            <a:r>
              <a:rPr lang="de-DE" dirty="0" smtClean="0"/>
              <a:t>Hier ist Platz für Ort und Zeit der Veranstaltung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Bild mit Erlaeuter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13"/>
          <p:cNvSpPr>
            <a:spLocks noGrp="1"/>
          </p:cNvSpPr>
          <p:nvPr>
            <p:ph type="pic" sz="quarter" idx="11"/>
          </p:nvPr>
        </p:nvSpPr>
        <p:spPr>
          <a:xfrm>
            <a:off x="-152400" y="1333500"/>
            <a:ext cx="9420225" cy="4789488"/>
          </a:xfrm>
        </p:spPr>
        <p:txBody>
          <a:bodyPr/>
          <a:lstStyle/>
          <a:p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25425"/>
            <a:ext cx="7772400" cy="688975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B48727"/>
                </a:solidFill>
                <a:latin typeface="ABeeZee" pitchFamily="50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85800" y="933450"/>
            <a:ext cx="7772400" cy="40005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ABeeZee" pitchFamily="50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Master-Untertitelformat bearbeiten</a:t>
            </a:r>
            <a:endParaRPr lang="de-DE" dirty="0"/>
          </a:p>
        </p:txBody>
      </p:sp>
      <p:sp>
        <p:nvSpPr>
          <p:cNvPr id="12" name="Inhaltsplatzhalter 11"/>
          <p:cNvSpPr>
            <a:spLocks noGrp="1"/>
          </p:cNvSpPr>
          <p:nvPr>
            <p:ph sz="quarter" idx="10" hasCustomPrompt="1"/>
          </p:nvPr>
        </p:nvSpPr>
        <p:spPr>
          <a:xfrm>
            <a:off x="685800" y="2114550"/>
            <a:ext cx="3638550" cy="3543300"/>
          </a:xfrm>
          <a:solidFill>
            <a:srgbClr val="EAE8E0">
              <a:alpha val="80000"/>
            </a:srgbClr>
          </a:solidFill>
        </p:spPr>
        <p:txBody>
          <a:bodyPr>
            <a:normAutofit/>
          </a:bodyPr>
          <a:lstStyle>
            <a:lvl1pPr marL="0" indent="0" algn="l">
              <a:buFontTx/>
              <a:buNone/>
              <a:defRPr sz="2800" baseline="0">
                <a:solidFill>
                  <a:srgbClr val="7C6B62"/>
                </a:solidFill>
              </a:defRPr>
            </a:lvl1pPr>
          </a:lstStyle>
          <a:p>
            <a:pPr lvl="0"/>
            <a:r>
              <a:rPr lang="de-DE" dirty="0" smtClean="0"/>
              <a:t>Hier ist Platz für Erläuterungen zu Bild oder Grafik im Hintergrund</a:t>
            </a: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C6B62"/>
                </a:solidFill>
              </a:defRPr>
            </a:lvl1pPr>
          </a:lstStyle>
          <a:p>
            <a:fld id="{4B0DEFB5-103A-4E41-B394-F6821EFF7FAF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Titel und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812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B48727"/>
                </a:solidFill>
              </a:defRPr>
            </a:lvl1pPr>
          </a:lstStyle>
          <a:p>
            <a:r>
              <a:rPr lang="de-DE" dirty="0" smtClean="0"/>
              <a:t>Titel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771651"/>
            <a:ext cx="8229600" cy="4171950"/>
          </a:xfrm>
        </p:spPr>
        <p:txBody>
          <a:bodyPr/>
          <a:lstStyle>
            <a:lvl1pPr>
              <a:buClrTx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457200" y="1502400"/>
            <a:ext cx="8229600" cy="1588"/>
          </a:xfrm>
          <a:prstGeom prst="line">
            <a:avLst/>
          </a:prstGeom>
          <a:ln w="12700">
            <a:solidFill>
              <a:srgbClr val="E0DED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C6B62"/>
                </a:solidFill>
              </a:defRPr>
            </a:lvl1pPr>
          </a:lstStyle>
          <a:p>
            <a:fld id="{4B0DEFB5-103A-4E41-B394-F6821EFF7FA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6" name="Inhaltsplatzhalter 15"/>
          <p:cNvSpPr>
            <a:spLocks noGrp="1"/>
          </p:cNvSpPr>
          <p:nvPr>
            <p:ph sz="quarter" idx="13" hasCustomPrompt="1"/>
          </p:nvPr>
        </p:nvSpPr>
        <p:spPr>
          <a:xfrm>
            <a:off x="457200" y="933451"/>
            <a:ext cx="8229600" cy="533400"/>
          </a:xfrm>
        </p:spPr>
        <p:txBody>
          <a:bodyPr>
            <a:noAutofit/>
          </a:bodyPr>
          <a:lstStyle>
            <a:lvl1pPr>
              <a:buFontTx/>
              <a:buNone/>
              <a:defRPr sz="2400" i="1" baseline="0"/>
            </a:lvl1pPr>
          </a:lstStyle>
          <a:p>
            <a:pPr lvl="0"/>
            <a:r>
              <a:rPr lang="de-DE" dirty="0" smtClean="0"/>
              <a:t>Untertitel</a:t>
            </a:r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einfachem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712788"/>
            <a:ext cx="8229600" cy="658812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B48727"/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38300"/>
            <a:ext cx="8229600" cy="4305301"/>
          </a:xfrm>
        </p:spPr>
        <p:txBody>
          <a:bodyPr/>
          <a:lstStyle>
            <a:lvl1pPr>
              <a:buClrTx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457200" y="1502400"/>
            <a:ext cx="8229600" cy="1588"/>
          </a:xfrm>
          <a:prstGeom prst="line">
            <a:avLst/>
          </a:prstGeom>
          <a:ln w="12700">
            <a:solidFill>
              <a:srgbClr val="E0DED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oliennummernplatzhalter 9"/>
          <p:cNvSpPr>
            <a:spLocks noGrp="1"/>
          </p:cNvSpPr>
          <p:nvPr>
            <p:ph type="sldNum" sz="quarter" idx="10"/>
          </p:nvPr>
        </p:nvSpPr>
        <p:spPr>
          <a:xfrm>
            <a:off x="6553200" y="6296754"/>
            <a:ext cx="2133600" cy="365125"/>
          </a:xfrm>
          <a:prstGeom prst="rect">
            <a:avLst/>
          </a:prstGeom>
        </p:spPr>
        <p:txBody>
          <a:bodyPr/>
          <a:lstStyle/>
          <a:p>
            <a:fld id="{8470522A-F986-4C3C-900C-E2E919493400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712788"/>
            <a:ext cx="8229600" cy="658812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B48727"/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1" y="1638300"/>
            <a:ext cx="5200650" cy="4305301"/>
          </a:xfrm>
        </p:spPr>
        <p:txBody>
          <a:bodyPr/>
          <a:lstStyle>
            <a:lvl1pPr>
              <a:buClrTx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457200" y="1502400"/>
            <a:ext cx="8229600" cy="1588"/>
          </a:xfrm>
          <a:prstGeom prst="line">
            <a:avLst/>
          </a:prstGeom>
          <a:ln w="12700">
            <a:solidFill>
              <a:srgbClr val="E0DED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oliennummernplatzhalter 9"/>
          <p:cNvSpPr>
            <a:spLocks noGrp="1"/>
          </p:cNvSpPr>
          <p:nvPr>
            <p:ph type="sldNum" sz="quarter" idx="10"/>
          </p:nvPr>
        </p:nvSpPr>
        <p:spPr>
          <a:xfrm>
            <a:off x="6553200" y="6296754"/>
            <a:ext cx="2133600" cy="365125"/>
          </a:xfrm>
          <a:prstGeom prst="rect">
            <a:avLst/>
          </a:prstGeom>
        </p:spPr>
        <p:txBody>
          <a:bodyPr/>
          <a:lstStyle/>
          <a:p>
            <a:fld id="{8470522A-F986-4C3C-900C-E2E91949340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1"/>
          </p:nvPr>
        </p:nvSpPr>
        <p:spPr>
          <a:xfrm>
            <a:off x="5867400" y="1638300"/>
            <a:ext cx="2819400" cy="4305300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e mit 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712788"/>
            <a:ext cx="8229600" cy="658812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B48727"/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91050" y="1638300"/>
            <a:ext cx="4095749" cy="4305301"/>
          </a:xfrm>
        </p:spPr>
        <p:txBody>
          <a:bodyPr/>
          <a:lstStyle>
            <a:lvl1pPr>
              <a:buClrTx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457200" y="1502400"/>
            <a:ext cx="8229600" cy="1588"/>
          </a:xfrm>
          <a:prstGeom prst="line">
            <a:avLst/>
          </a:prstGeom>
          <a:ln w="12700">
            <a:solidFill>
              <a:srgbClr val="E0DED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oliennummernplatzhalter 9"/>
          <p:cNvSpPr>
            <a:spLocks noGrp="1"/>
          </p:cNvSpPr>
          <p:nvPr>
            <p:ph type="sldNum" sz="quarter" idx="10"/>
          </p:nvPr>
        </p:nvSpPr>
        <p:spPr>
          <a:xfrm>
            <a:off x="6553200" y="6296754"/>
            <a:ext cx="2133600" cy="365125"/>
          </a:xfrm>
          <a:prstGeom prst="rect">
            <a:avLst/>
          </a:prstGeom>
        </p:spPr>
        <p:txBody>
          <a:bodyPr/>
          <a:lstStyle/>
          <a:p>
            <a:fld id="{8470522A-F986-4C3C-900C-E2E91949340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1"/>
          </p:nvPr>
        </p:nvSpPr>
        <p:spPr>
          <a:xfrm>
            <a:off x="457200" y="1638300"/>
            <a:ext cx="3886200" cy="4305300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zwei kleinen Bilder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712788"/>
            <a:ext cx="8229600" cy="658812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B48727"/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91050" y="1638300"/>
            <a:ext cx="4095749" cy="4305301"/>
          </a:xfrm>
        </p:spPr>
        <p:txBody>
          <a:bodyPr/>
          <a:lstStyle>
            <a:lvl1pPr>
              <a:buClrTx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457200" y="1502400"/>
            <a:ext cx="8229600" cy="1588"/>
          </a:xfrm>
          <a:prstGeom prst="line">
            <a:avLst/>
          </a:prstGeom>
          <a:ln w="12700">
            <a:solidFill>
              <a:srgbClr val="E0DED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oliennummernplatzhalter 9"/>
          <p:cNvSpPr>
            <a:spLocks noGrp="1"/>
          </p:cNvSpPr>
          <p:nvPr>
            <p:ph type="sldNum" sz="quarter" idx="10"/>
          </p:nvPr>
        </p:nvSpPr>
        <p:spPr>
          <a:xfrm>
            <a:off x="6553200" y="6296754"/>
            <a:ext cx="2133600" cy="365125"/>
          </a:xfrm>
          <a:prstGeom prst="rect">
            <a:avLst/>
          </a:prstGeom>
        </p:spPr>
        <p:txBody>
          <a:bodyPr/>
          <a:lstStyle/>
          <a:p>
            <a:fld id="{8470522A-F986-4C3C-900C-E2E91949340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1"/>
          </p:nvPr>
        </p:nvSpPr>
        <p:spPr>
          <a:xfrm>
            <a:off x="457200" y="1638300"/>
            <a:ext cx="3886200" cy="2133600"/>
          </a:xfrm>
        </p:spPr>
        <p:txBody>
          <a:bodyPr/>
          <a:lstStyle/>
          <a:p>
            <a:endParaRPr lang="de-DE"/>
          </a:p>
        </p:txBody>
      </p:sp>
      <p:sp>
        <p:nvSpPr>
          <p:cNvPr id="7" name="Bildplatzhalter 8"/>
          <p:cNvSpPr>
            <a:spLocks noGrp="1"/>
          </p:cNvSpPr>
          <p:nvPr>
            <p:ph type="pic" sz="quarter" idx="12"/>
          </p:nvPr>
        </p:nvSpPr>
        <p:spPr>
          <a:xfrm>
            <a:off x="457200" y="3810001"/>
            <a:ext cx="3886200" cy="2133600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rgbClr val="B48727"/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343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3434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C6B62"/>
                </a:solidFill>
              </a:defRPr>
            </a:lvl1pPr>
          </a:lstStyle>
          <a:p>
            <a:fld id="{4B0DEFB5-103A-4E41-B394-F6821EFF7FAF}" type="slidenum">
              <a:rPr lang="de-DE" smtClean="0"/>
              <a:pPr/>
              <a:t>‹Nr.›</a:t>
            </a:fld>
            <a:endParaRPr lang="de-DE"/>
          </a:p>
        </p:txBody>
      </p:sp>
      <p:cxnSp>
        <p:nvCxnSpPr>
          <p:cNvPr id="9" name="Gerade Verbindung 8"/>
          <p:cNvCxnSpPr/>
          <p:nvPr userDrawn="1"/>
        </p:nvCxnSpPr>
        <p:spPr>
          <a:xfrm>
            <a:off x="457200" y="1502400"/>
            <a:ext cx="8229600" cy="1588"/>
          </a:xfrm>
          <a:prstGeom prst="line">
            <a:avLst/>
          </a:prstGeom>
          <a:ln w="12700">
            <a:solidFill>
              <a:srgbClr val="E0DED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6126162"/>
            <a:ext cx="9144000" cy="800699"/>
          </a:xfrm>
          <a:prstGeom prst="rect">
            <a:avLst/>
          </a:prstGeom>
          <a:solidFill>
            <a:srgbClr val="EAE8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8229600" cy="4162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pic>
        <p:nvPicPr>
          <p:cNvPr id="8" name="Bild 3"/>
          <p:cNvPicPr>
            <a:picLocks noChangeAspect="1"/>
          </p:cNvPicPr>
          <p:nvPr userDrawn="1"/>
        </p:nvPicPr>
        <p:blipFill>
          <a:blip r:embed="rId12" cstate="screen"/>
          <a:stretch>
            <a:fillRect/>
          </a:stretch>
        </p:blipFill>
        <p:spPr>
          <a:xfrm>
            <a:off x="457200" y="6296754"/>
            <a:ext cx="1692060" cy="430185"/>
          </a:xfrm>
          <a:prstGeom prst="rect">
            <a:avLst/>
          </a:prstGeom>
        </p:spPr>
      </p:pic>
      <p:sp>
        <p:nvSpPr>
          <p:cNvPr id="9" name="Foliennummernplatzhalter 8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F916B8-4D17-4CFE-8FE5-1CDCFCAD70A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3" r:id="rId3"/>
    <p:sldLayoutId id="2147483650" r:id="rId4"/>
    <p:sldLayoutId id="2147483661" r:id="rId5"/>
    <p:sldLayoutId id="2147483662" r:id="rId6"/>
    <p:sldLayoutId id="2147483664" r:id="rId7"/>
    <p:sldLayoutId id="2147483665" r:id="rId8"/>
    <p:sldLayoutId id="2147483652" r:id="rId9"/>
    <p:sldLayoutId id="2147483655" r:id="rId10"/>
  </p:sldLayoutIdLst>
  <p:hf sldNum="0"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BeeZee" pitchFamily="50" charset="0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BeeZee" pitchFamily="50" charset="0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BeeZee" pitchFamily="50" charset="0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BeeZee" pitchFamily="50" charset="0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BeeZee" pitchFamily="50" charset="0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BeeZee" pitchFamily="50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3" b="20689"/>
          <a:stretch/>
        </p:blipFill>
        <p:spPr>
          <a:xfrm>
            <a:off x="0" y="0"/>
            <a:ext cx="9144000" cy="3228976"/>
          </a:xfrm>
          <a:prstGeom prst="rect">
            <a:avLst/>
          </a:prstGeom>
        </p:spPr>
      </p:pic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685800" y="3808601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de-DE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Herzlich willkommen!</a:t>
            </a:r>
            <a:br>
              <a:rPr lang="de-DE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e-DE" sz="3200" b="1" dirty="0" smtClean="0">
                <a:solidFill>
                  <a:srgbClr val="B4872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de-DE" sz="3200" b="1" dirty="0" smtClean="0">
                <a:solidFill>
                  <a:srgbClr val="B48727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e-DE" sz="2700" dirty="0" smtClean="0">
                <a:latin typeface="Verdana" panose="020B0604030504040204" pitchFamily="34" charset="0"/>
                <a:ea typeface="Verdana" panose="020B0604030504040204" pitchFamily="34" charset="0"/>
              </a:rPr>
              <a:t>Zum 1. IKEK-Forum im Rahmen der Erstellung des Integrierten kommunalen Entwicklungskonzepts der Gemeinde Altenstadt</a:t>
            </a:r>
            <a:endParaRPr lang="de-DE" sz="27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31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4" b="4640"/>
          <a:stretch/>
        </p:blipFill>
        <p:spPr>
          <a:xfrm>
            <a:off x="0" y="1466852"/>
            <a:ext cx="9144000" cy="4658284"/>
          </a:xfrm>
          <a:prstGeom prst="rect">
            <a:avLst/>
          </a:prstGeom>
        </p:spPr>
      </p:pic>
      <p:sp>
        <p:nvSpPr>
          <p:cNvPr id="4" name="Inhaltsplatzhalter 4"/>
          <p:cNvSpPr>
            <a:spLocks noGrp="1"/>
          </p:cNvSpPr>
          <p:nvPr>
            <p:ph sz="quarter" idx="4294967295"/>
          </p:nvPr>
        </p:nvSpPr>
        <p:spPr>
          <a:xfrm>
            <a:off x="4182036" y="1883784"/>
            <a:ext cx="4089128" cy="1760370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</p:spPr>
        <p:txBody>
          <a:bodyPr>
            <a:noAutofit/>
          </a:bodyPr>
          <a:lstStyle/>
          <a:p>
            <a:pPr marL="0" indent="0">
              <a:buClr>
                <a:schemeClr val="tx1"/>
              </a:buClr>
              <a:buNone/>
            </a:pPr>
            <a:r>
              <a:rPr lang="de-DE" sz="1800" dirty="0" smtClean="0">
                <a:solidFill>
                  <a:srgbClr val="B48727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Demographische Entwicklung</a:t>
            </a:r>
          </a:p>
          <a:p>
            <a:pPr marL="342900" indent="-342900">
              <a:buClr>
                <a:schemeClr val="tx1"/>
              </a:buClr>
              <a:buFont typeface="Calibri" pitchFamily="34" charset="0"/>
              <a:buChar char="&gt;"/>
            </a:pPr>
            <a:r>
              <a:rPr lang="de-DE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Bevölkerungsentwicklung</a:t>
            </a:r>
          </a:p>
          <a:p>
            <a:pPr marL="342900" indent="-342900">
              <a:buClr>
                <a:schemeClr val="tx1"/>
              </a:buClr>
              <a:buFont typeface="Calibri" pitchFamily="34" charset="0"/>
              <a:buChar char="&gt;"/>
            </a:pPr>
            <a:r>
              <a:rPr lang="de-DE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Migration</a:t>
            </a:r>
          </a:p>
          <a:p>
            <a:pPr marL="342900" indent="-342900">
              <a:buClr>
                <a:schemeClr val="tx1"/>
              </a:buClr>
              <a:buFont typeface="Calibri" pitchFamily="34" charset="0"/>
              <a:buChar char="&gt;"/>
            </a:pPr>
            <a:r>
              <a:rPr lang="de-DE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Altersstruktur</a:t>
            </a:r>
          </a:p>
          <a:p>
            <a:pPr marL="342900" indent="-342900">
              <a:buClr>
                <a:schemeClr val="tx1"/>
              </a:buClr>
              <a:buFont typeface="Calibri" pitchFamily="34" charset="0"/>
              <a:buChar char="&gt;"/>
            </a:pPr>
            <a:r>
              <a:rPr lang="de-DE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Bevölkerungsprognose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812"/>
          </a:xfrm>
        </p:spPr>
        <p:txBody>
          <a:bodyPr/>
          <a:lstStyle/>
          <a:p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Worum geht’s?</a:t>
            </a:r>
            <a:endParaRPr lang="de-DE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Inhaltsplatzhalter 3"/>
          <p:cNvSpPr>
            <a:spLocks noGrp="1"/>
          </p:cNvSpPr>
          <p:nvPr>
            <p:ph sz="quarter" idx="13"/>
          </p:nvPr>
        </p:nvSpPr>
        <p:spPr>
          <a:xfrm>
            <a:off x="457200" y="933451"/>
            <a:ext cx="8544560" cy="533400"/>
          </a:xfrm>
        </p:spPr>
        <p:txBody>
          <a:bodyPr/>
          <a:lstStyle/>
          <a:p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Themen und Inhalte</a:t>
            </a:r>
            <a:endParaRPr lang="de-DE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94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98" b="3786"/>
          <a:stretch/>
        </p:blipFill>
        <p:spPr>
          <a:xfrm>
            <a:off x="0" y="1466851"/>
            <a:ext cx="9144000" cy="4671731"/>
          </a:xfrm>
          <a:prstGeom prst="rect">
            <a:avLst/>
          </a:prstGeom>
        </p:spPr>
      </p:pic>
      <p:sp>
        <p:nvSpPr>
          <p:cNvPr id="9" name="Inhaltsplatzhalter 4"/>
          <p:cNvSpPr>
            <a:spLocks noGrp="1"/>
          </p:cNvSpPr>
          <p:nvPr>
            <p:ph sz="quarter" idx="4294967295"/>
          </p:nvPr>
        </p:nvSpPr>
        <p:spPr>
          <a:xfrm>
            <a:off x="3994908" y="1708414"/>
            <a:ext cx="4415667" cy="2016421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</p:spPr>
        <p:txBody>
          <a:bodyPr>
            <a:noAutofit/>
          </a:bodyPr>
          <a:lstStyle/>
          <a:p>
            <a:pPr marL="0" indent="0">
              <a:buClr>
                <a:schemeClr val="tx1">
                  <a:lumMod val="65000"/>
                  <a:lumOff val="35000"/>
                </a:schemeClr>
              </a:buClr>
              <a:buNone/>
            </a:pPr>
            <a:r>
              <a:rPr lang="de-DE" sz="1800" dirty="0" smtClean="0">
                <a:solidFill>
                  <a:srgbClr val="B48727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Daseinsvorsorge und Mobilität</a:t>
            </a:r>
          </a:p>
          <a:p>
            <a:pPr marL="342900" indent="-342900">
              <a:buClr>
                <a:schemeClr val="tx1">
                  <a:lumMod val="65000"/>
                  <a:lumOff val="35000"/>
                </a:schemeClr>
              </a:buClr>
              <a:buFont typeface="Calibri" pitchFamily="34" charset="0"/>
              <a:buChar char="&gt;"/>
            </a:pPr>
            <a:r>
              <a:rPr lang="de-DE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Angebot </a:t>
            </a:r>
            <a:r>
              <a:rPr lang="de-DE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an Nahversorgung</a:t>
            </a:r>
          </a:p>
          <a:p>
            <a:pPr>
              <a:buClr>
                <a:schemeClr val="tx1">
                  <a:lumMod val="65000"/>
                  <a:lumOff val="35000"/>
                </a:schemeClr>
              </a:buClr>
              <a:buFont typeface="Calibri" pitchFamily="34" charset="0"/>
              <a:buChar char="&gt;"/>
            </a:pPr>
            <a:r>
              <a:rPr lang="de-DE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Bildung </a:t>
            </a:r>
            <a:r>
              <a:rPr lang="de-DE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und Gesundheit</a:t>
            </a:r>
          </a:p>
          <a:p>
            <a:pPr>
              <a:buClr>
                <a:schemeClr val="tx1">
                  <a:lumMod val="65000"/>
                  <a:lumOff val="35000"/>
                </a:schemeClr>
              </a:buClr>
              <a:buFont typeface="Calibri" pitchFamily="34" charset="0"/>
              <a:buChar char="&gt;"/>
            </a:pPr>
            <a:r>
              <a:rPr lang="de-DE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Mobilität</a:t>
            </a:r>
          </a:p>
          <a:p>
            <a:pPr>
              <a:buClr>
                <a:schemeClr val="tx1">
                  <a:lumMod val="65000"/>
                  <a:lumOff val="35000"/>
                </a:schemeClr>
              </a:buClr>
              <a:buFont typeface="Calibri" pitchFamily="34" charset="0"/>
              <a:buChar char="&gt;"/>
            </a:pPr>
            <a:r>
              <a:rPr lang="de-DE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Begegnungsstätten </a:t>
            </a:r>
            <a:r>
              <a:rPr lang="de-DE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und öffentliche </a:t>
            </a:r>
            <a:r>
              <a:rPr lang="de-DE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Freiräume</a:t>
            </a:r>
          </a:p>
          <a:p>
            <a:pPr marL="0" indent="0">
              <a:buClr>
                <a:schemeClr val="tx1">
                  <a:lumMod val="65000"/>
                  <a:lumOff val="35000"/>
                </a:schemeClr>
              </a:buClr>
              <a:buNone/>
            </a:pPr>
            <a:endParaRPr lang="de-DE" sz="1800" dirty="0">
              <a:solidFill>
                <a:schemeClr val="tx1">
                  <a:lumMod val="65000"/>
                  <a:lumOff val="3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812"/>
          </a:xfrm>
        </p:spPr>
        <p:txBody>
          <a:bodyPr/>
          <a:lstStyle/>
          <a:p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Worum geht’s?</a:t>
            </a:r>
            <a:endParaRPr lang="de-DE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Inhaltsplatzhalter 3"/>
          <p:cNvSpPr>
            <a:spLocks noGrp="1"/>
          </p:cNvSpPr>
          <p:nvPr>
            <p:ph sz="quarter" idx="13"/>
          </p:nvPr>
        </p:nvSpPr>
        <p:spPr>
          <a:xfrm>
            <a:off x="457200" y="933451"/>
            <a:ext cx="8544560" cy="533400"/>
          </a:xfrm>
        </p:spPr>
        <p:txBody>
          <a:bodyPr/>
          <a:lstStyle/>
          <a:p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Themen und Inhalte</a:t>
            </a:r>
            <a:endParaRPr lang="de-DE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4" name="Gruppieren 3"/>
          <p:cNvGrpSpPr/>
          <p:nvPr/>
        </p:nvGrpSpPr>
        <p:grpSpPr>
          <a:xfrm>
            <a:off x="393699" y="3752626"/>
            <a:ext cx="2133600" cy="2133600"/>
            <a:chOff x="393699" y="3752626"/>
            <a:chExt cx="2133600" cy="2133600"/>
          </a:xfrm>
        </p:grpSpPr>
        <p:sp>
          <p:nvSpPr>
            <p:cNvPr id="2" name="Ellipse 1"/>
            <p:cNvSpPr/>
            <p:nvPr/>
          </p:nvSpPr>
          <p:spPr>
            <a:xfrm>
              <a:off x="393699" y="3752626"/>
              <a:ext cx="2133600" cy="2133600"/>
            </a:xfrm>
            <a:prstGeom prst="ellipse">
              <a:avLst/>
            </a:prstGeom>
            <a:solidFill>
              <a:srgbClr val="B4872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" name="Textfeld 2"/>
            <p:cNvSpPr txBox="1"/>
            <p:nvPr/>
          </p:nvSpPr>
          <p:spPr>
            <a:xfrm>
              <a:off x="571498" y="4080762"/>
              <a:ext cx="177800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In der Umfrage überwiegend </a:t>
              </a:r>
              <a:r>
                <a:rPr lang="de-DE" b="1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positiv</a:t>
              </a:r>
              <a:r>
                <a:rPr lang="de-DE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 bewertet!</a:t>
              </a:r>
              <a:endParaRPr lang="de-DE" b="1" dirty="0" smtClean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5078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" t="1026" r="74" b="10137"/>
          <a:stretch/>
        </p:blipFill>
        <p:spPr>
          <a:xfrm>
            <a:off x="0" y="1466851"/>
            <a:ext cx="9144000" cy="4658284"/>
          </a:xfrm>
          <a:prstGeom prst="rect">
            <a:avLst/>
          </a:prstGeom>
        </p:spPr>
      </p:pic>
      <p:sp>
        <p:nvSpPr>
          <p:cNvPr id="8" name="Inhaltsplatzhalter 4"/>
          <p:cNvSpPr>
            <a:spLocks noGrp="1"/>
          </p:cNvSpPr>
          <p:nvPr>
            <p:ph sz="quarter" idx="4294967295"/>
          </p:nvPr>
        </p:nvSpPr>
        <p:spPr>
          <a:xfrm>
            <a:off x="457200" y="1916207"/>
            <a:ext cx="4755573" cy="2602005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</p:spPr>
        <p:txBody>
          <a:bodyPr>
            <a:noAutofit/>
          </a:bodyPr>
          <a:lstStyle/>
          <a:p>
            <a:pPr marL="0" indent="0">
              <a:buClr>
                <a:schemeClr val="tx1">
                  <a:lumMod val="65000"/>
                  <a:lumOff val="35000"/>
                </a:schemeClr>
              </a:buClr>
              <a:buNone/>
            </a:pPr>
            <a:r>
              <a:rPr lang="de-DE" sz="1800" dirty="0" smtClean="0">
                <a:solidFill>
                  <a:srgbClr val="B48727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Städtebauliche Entwicklung und Wohnen</a:t>
            </a:r>
          </a:p>
          <a:p>
            <a:pPr marL="342900" indent="-342900">
              <a:buClr>
                <a:schemeClr val="tx1">
                  <a:lumMod val="65000"/>
                  <a:lumOff val="35000"/>
                </a:schemeClr>
              </a:buClr>
              <a:buFont typeface="Calibri" pitchFamily="34" charset="0"/>
              <a:buChar char="&gt;"/>
            </a:pPr>
            <a:r>
              <a:rPr lang="de-DE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Erfassung- und Kategorisierung Baustruktur und Bestand</a:t>
            </a:r>
          </a:p>
          <a:p>
            <a:pPr marL="342900" indent="-342900">
              <a:buClr>
                <a:schemeClr val="tx1">
                  <a:lumMod val="65000"/>
                  <a:lumOff val="35000"/>
                </a:schemeClr>
              </a:buClr>
              <a:buFont typeface="Calibri" pitchFamily="34" charset="0"/>
              <a:buChar char="&gt;"/>
            </a:pPr>
            <a:r>
              <a:rPr lang="de-DE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Siedlungsgenese</a:t>
            </a:r>
            <a:endParaRPr lang="de-DE" sz="1800" dirty="0">
              <a:solidFill>
                <a:schemeClr val="tx1">
                  <a:lumMod val="65000"/>
                  <a:lumOff val="3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buClr>
                <a:schemeClr val="tx1">
                  <a:lumMod val="65000"/>
                  <a:lumOff val="35000"/>
                </a:schemeClr>
              </a:buClr>
              <a:buFont typeface="Calibri" pitchFamily="34" charset="0"/>
              <a:buChar char="&gt;"/>
            </a:pPr>
            <a:r>
              <a:rPr lang="de-DE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Ableitung Entwicklungspotential und Innenentwicklungsstrategie</a:t>
            </a:r>
          </a:p>
          <a:p>
            <a:pPr marL="342900" indent="-342900">
              <a:buClr>
                <a:schemeClr val="tx1">
                  <a:lumMod val="65000"/>
                  <a:lumOff val="35000"/>
                </a:schemeClr>
              </a:buClr>
              <a:buFont typeface="Calibri" pitchFamily="34" charset="0"/>
              <a:buChar char="&gt;"/>
            </a:pPr>
            <a:r>
              <a:rPr lang="de-DE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Fördergebietsabgrenzung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812"/>
          </a:xfrm>
        </p:spPr>
        <p:txBody>
          <a:bodyPr/>
          <a:lstStyle/>
          <a:p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Worum geht’s?</a:t>
            </a:r>
            <a:endParaRPr lang="de-DE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Inhaltsplatzhalter 3"/>
          <p:cNvSpPr>
            <a:spLocks noGrp="1"/>
          </p:cNvSpPr>
          <p:nvPr>
            <p:ph sz="quarter" idx="13"/>
          </p:nvPr>
        </p:nvSpPr>
        <p:spPr>
          <a:xfrm>
            <a:off x="457200" y="933451"/>
            <a:ext cx="8544560" cy="533400"/>
          </a:xfrm>
        </p:spPr>
        <p:txBody>
          <a:bodyPr/>
          <a:lstStyle/>
          <a:p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Themen und Inhalte</a:t>
            </a:r>
            <a:endParaRPr lang="de-DE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12" name="Gruppieren 11"/>
          <p:cNvGrpSpPr/>
          <p:nvPr/>
        </p:nvGrpSpPr>
        <p:grpSpPr>
          <a:xfrm>
            <a:off x="6633632" y="3703719"/>
            <a:ext cx="2133600" cy="2133600"/>
            <a:chOff x="393699" y="3752626"/>
            <a:chExt cx="2133600" cy="2133600"/>
          </a:xfrm>
        </p:grpSpPr>
        <p:sp>
          <p:nvSpPr>
            <p:cNvPr id="13" name="Ellipse 12"/>
            <p:cNvSpPr/>
            <p:nvPr/>
          </p:nvSpPr>
          <p:spPr>
            <a:xfrm>
              <a:off x="393699" y="3752626"/>
              <a:ext cx="2133600" cy="2133600"/>
            </a:xfrm>
            <a:prstGeom prst="ellipse">
              <a:avLst/>
            </a:prstGeom>
            <a:solidFill>
              <a:srgbClr val="B4872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571498" y="4080762"/>
              <a:ext cx="177800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In der Umfrage überwiegend </a:t>
              </a:r>
              <a:r>
                <a:rPr lang="de-DE" b="1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neutral</a:t>
              </a:r>
              <a:r>
                <a:rPr lang="de-DE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 bewertet!</a:t>
              </a:r>
              <a:endParaRPr lang="de-DE" b="1" dirty="0" smtClean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4133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1" b="8317"/>
          <a:stretch/>
        </p:blipFill>
        <p:spPr>
          <a:xfrm>
            <a:off x="0" y="1462169"/>
            <a:ext cx="9144000" cy="4658285"/>
          </a:xfrm>
          <a:prstGeom prst="rect">
            <a:avLst/>
          </a:prstGeom>
        </p:spPr>
      </p:pic>
      <p:sp>
        <p:nvSpPr>
          <p:cNvPr id="4" name="Inhaltsplatzhalter 4"/>
          <p:cNvSpPr>
            <a:spLocks noGrp="1"/>
          </p:cNvSpPr>
          <p:nvPr>
            <p:ph sz="quarter" idx="4294967295"/>
          </p:nvPr>
        </p:nvSpPr>
        <p:spPr>
          <a:xfrm>
            <a:off x="4114800" y="1782220"/>
            <a:ext cx="4572000" cy="1501906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</p:spPr>
        <p:txBody>
          <a:bodyPr>
            <a:noAutofit/>
          </a:bodyPr>
          <a:lstStyle/>
          <a:p>
            <a:pPr marL="0" indent="0">
              <a:buClr>
                <a:schemeClr val="tx1">
                  <a:lumMod val="65000"/>
                  <a:lumOff val="35000"/>
                </a:schemeClr>
              </a:buClr>
              <a:buNone/>
            </a:pPr>
            <a:r>
              <a:rPr lang="de-DE" sz="1800" dirty="0" smtClean="0">
                <a:solidFill>
                  <a:srgbClr val="B4872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Bürgerschaftliches Engagement</a:t>
            </a:r>
          </a:p>
          <a:p>
            <a:pPr marL="342900" indent="-342900">
              <a:buClr>
                <a:schemeClr val="tx1">
                  <a:lumMod val="65000"/>
                  <a:lumOff val="35000"/>
                </a:schemeClr>
              </a:buClr>
              <a:buFont typeface="Calibri" pitchFamily="34" charset="0"/>
              <a:buChar char="&gt;"/>
            </a:pPr>
            <a:r>
              <a:rPr lang="de-DE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Angebot und Struktur der Vereine</a:t>
            </a:r>
            <a:endParaRPr lang="de-DE" sz="18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Clr>
                <a:schemeClr val="tx1">
                  <a:lumMod val="65000"/>
                  <a:lumOff val="35000"/>
                </a:schemeClr>
              </a:buClr>
              <a:buFont typeface="Calibri" pitchFamily="34" charset="0"/>
              <a:buChar char="&gt;"/>
            </a:pPr>
            <a:r>
              <a:rPr lang="de-DE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Organisation des Ehrenamts</a:t>
            </a:r>
            <a:endParaRPr lang="de-DE" sz="18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Clr>
                <a:schemeClr val="tx1">
                  <a:lumMod val="65000"/>
                  <a:lumOff val="35000"/>
                </a:schemeClr>
              </a:buClr>
              <a:buFont typeface="Calibri" pitchFamily="34" charset="0"/>
              <a:buChar char="&gt;"/>
            </a:pPr>
            <a:r>
              <a:rPr lang="de-DE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Feste, Veranstaltungen und Kultur</a:t>
            </a:r>
            <a:endParaRPr lang="de-DE" sz="18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812"/>
          </a:xfrm>
        </p:spPr>
        <p:txBody>
          <a:bodyPr/>
          <a:lstStyle/>
          <a:p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Worum geht’s?</a:t>
            </a:r>
            <a:endParaRPr lang="de-DE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Inhaltsplatzhalter 3"/>
          <p:cNvSpPr>
            <a:spLocks noGrp="1"/>
          </p:cNvSpPr>
          <p:nvPr>
            <p:ph sz="quarter" idx="13"/>
          </p:nvPr>
        </p:nvSpPr>
        <p:spPr>
          <a:xfrm>
            <a:off x="457200" y="933451"/>
            <a:ext cx="8544560" cy="533400"/>
          </a:xfrm>
        </p:spPr>
        <p:txBody>
          <a:bodyPr/>
          <a:lstStyle/>
          <a:p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Themen und Inhalte</a:t>
            </a:r>
            <a:endParaRPr lang="de-DE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11" name="Gruppieren 10"/>
          <p:cNvGrpSpPr/>
          <p:nvPr/>
        </p:nvGrpSpPr>
        <p:grpSpPr>
          <a:xfrm>
            <a:off x="368298" y="3593653"/>
            <a:ext cx="2133600" cy="2133600"/>
            <a:chOff x="393699" y="3752626"/>
            <a:chExt cx="2133600" cy="2133600"/>
          </a:xfrm>
        </p:grpSpPr>
        <p:sp>
          <p:nvSpPr>
            <p:cNvPr id="12" name="Ellipse 11"/>
            <p:cNvSpPr/>
            <p:nvPr/>
          </p:nvSpPr>
          <p:spPr>
            <a:xfrm>
              <a:off x="393699" y="3752626"/>
              <a:ext cx="2133600" cy="2133600"/>
            </a:xfrm>
            <a:prstGeom prst="ellipse">
              <a:avLst/>
            </a:prstGeom>
            <a:solidFill>
              <a:srgbClr val="B4872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571498" y="4080762"/>
              <a:ext cx="177800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In der Umfrage überwiegend </a:t>
              </a:r>
              <a:r>
                <a:rPr lang="de-DE" b="1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positiv</a:t>
              </a:r>
              <a:r>
                <a:rPr lang="de-DE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 bewertet!</a:t>
              </a:r>
              <a:endParaRPr lang="de-DE" b="1" dirty="0" smtClean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8412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" t="5914" r="74" b="7016"/>
          <a:stretch/>
        </p:blipFill>
        <p:spPr>
          <a:xfrm>
            <a:off x="0" y="1486131"/>
            <a:ext cx="9144000" cy="4652451"/>
          </a:xfrm>
          <a:prstGeom prst="rect">
            <a:avLst/>
          </a:prstGeom>
        </p:spPr>
      </p:pic>
      <p:sp>
        <p:nvSpPr>
          <p:cNvPr id="6" name="Inhaltsplatzhalter 4"/>
          <p:cNvSpPr>
            <a:spLocks noGrp="1"/>
          </p:cNvSpPr>
          <p:nvPr>
            <p:ph sz="quarter" idx="4294967295"/>
          </p:nvPr>
        </p:nvSpPr>
        <p:spPr>
          <a:xfrm>
            <a:off x="4888566" y="1888717"/>
            <a:ext cx="3798234" cy="2298505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1800" dirty="0" smtClean="0">
                <a:solidFill>
                  <a:srgbClr val="B48727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Kultur, Brauchtum und Freizeit</a:t>
            </a:r>
          </a:p>
          <a:p>
            <a:pPr marL="342900" indent="-342900">
              <a:buFont typeface="Calibri" pitchFamily="34" charset="0"/>
              <a:buChar char="&gt;"/>
            </a:pPr>
            <a:r>
              <a:rPr lang="de-DE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Lokale Traditionen und Bräuche</a:t>
            </a:r>
          </a:p>
          <a:p>
            <a:pPr marL="342900" indent="-342900">
              <a:buFont typeface="Calibri" pitchFamily="34" charset="0"/>
              <a:buChar char="&gt;"/>
            </a:pPr>
            <a:r>
              <a:rPr lang="de-DE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Ortsgeschichte</a:t>
            </a:r>
          </a:p>
          <a:p>
            <a:pPr marL="342900" indent="-342900">
              <a:buFont typeface="Calibri" pitchFamily="34" charset="0"/>
              <a:buChar char="&gt;"/>
            </a:pPr>
            <a:r>
              <a:rPr lang="de-DE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Vermittlung und Weitergabe an Junge/ Neubürger</a:t>
            </a:r>
          </a:p>
          <a:p>
            <a:pPr marL="342900" indent="-342900">
              <a:buFont typeface="Calibri" pitchFamily="34" charset="0"/>
              <a:buChar char="&gt;"/>
            </a:pPr>
            <a:r>
              <a:rPr lang="de-DE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Freizeitangebote</a:t>
            </a:r>
            <a:endParaRPr lang="de-DE" sz="1800" dirty="0">
              <a:solidFill>
                <a:schemeClr val="tx1">
                  <a:lumMod val="65000"/>
                  <a:lumOff val="3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812"/>
          </a:xfrm>
        </p:spPr>
        <p:txBody>
          <a:bodyPr/>
          <a:lstStyle/>
          <a:p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Worum geht’s?</a:t>
            </a:r>
            <a:endParaRPr lang="de-DE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Inhaltsplatzhalter 3"/>
          <p:cNvSpPr>
            <a:spLocks noGrp="1"/>
          </p:cNvSpPr>
          <p:nvPr>
            <p:ph sz="quarter" idx="13"/>
          </p:nvPr>
        </p:nvSpPr>
        <p:spPr>
          <a:xfrm>
            <a:off x="457200" y="933451"/>
            <a:ext cx="8544560" cy="533400"/>
          </a:xfrm>
        </p:spPr>
        <p:txBody>
          <a:bodyPr/>
          <a:lstStyle/>
          <a:p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Themen und Inhalte</a:t>
            </a:r>
            <a:endParaRPr lang="de-DE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13" name="Gruppieren 12"/>
          <p:cNvGrpSpPr/>
          <p:nvPr/>
        </p:nvGrpSpPr>
        <p:grpSpPr>
          <a:xfrm>
            <a:off x="310683" y="3703719"/>
            <a:ext cx="2133600" cy="2133600"/>
            <a:chOff x="393699" y="3752626"/>
            <a:chExt cx="2133600" cy="2133600"/>
          </a:xfrm>
        </p:grpSpPr>
        <p:sp>
          <p:nvSpPr>
            <p:cNvPr id="14" name="Ellipse 13"/>
            <p:cNvSpPr/>
            <p:nvPr/>
          </p:nvSpPr>
          <p:spPr>
            <a:xfrm>
              <a:off x="393699" y="3752626"/>
              <a:ext cx="2133600" cy="2133600"/>
            </a:xfrm>
            <a:prstGeom prst="ellipse">
              <a:avLst/>
            </a:prstGeom>
            <a:solidFill>
              <a:srgbClr val="B4872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571498" y="4080762"/>
              <a:ext cx="177800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In der Umfrage überwiegend </a:t>
              </a:r>
              <a:r>
                <a:rPr lang="de-DE" b="1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neutral</a:t>
              </a:r>
              <a:r>
                <a:rPr lang="de-DE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 bewertet!</a:t>
              </a:r>
              <a:endParaRPr lang="de-DE" b="1" dirty="0" smtClean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83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4" b="14865"/>
          <a:stretch/>
        </p:blipFill>
        <p:spPr>
          <a:xfrm>
            <a:off x="0" y="1466851"/>
            <a:ext cx="9144000" cy="4651561"/>
          </a:xfrm>
          <a:prstGeom prst="rect">
            <a:avLst/>
          </a:prstGeom>
        </p:spPr>
      </p:pic>
      <p:sp>
        <p:nvSpPr>
          <p:cNvPr id="6" name="Inhaltsplatzhalter 4"/>
          <p:cNvSpPr>
            <a:spLocks noGrp="1"/>
          </p:cNvSpPr>
          <p:nvPr>
            <p:ph sz="quarter" idx="4294967295"/>
          </p:nvPr>
        </p:nvSpPr>
        <p:spPr>
          <a:xfrm>
            <a:off x="457200" y="1805417"/>
            <a:ext cx="4585447" cy="3143101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1800" dirty="0" smtClean="0">
                <a:solidFill>
                  <a:srgbClr val="B48727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Tourismus und Landschaft</a:t>
            </a:r>
          </a:p>
          <a:p>
            <a:pPr>
              <a:buFont typeface="Verdana" pitchFamily="34" charset="0"/>
              <a:buChar char="›"/>
            </a:pPr>
            <a:r>
              <a:rPr lang="de-DE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Anbindung an überregionale Wander- </a:t>
            </a:r>
            <a:r>
              <a:rPr lang="de-DE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und Radwege</a:t>
            </a:r>
          </a:p>
          <a:p>
            <a:pPr>
              <a:buFont typeface="Verdana" pitchFamily="34" charset="0"/>
              <a:buChar char="›"/>
            </a:pPr>
            <a:r>
              <a:rPr lang="de-DE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Regionale Baukultur und Besonderheiten der Kulturlandschaft</a:t>
            </a:r>
          </a:p>
          <a:p>
            <a:pPr>
              <a:buFont typeface="Verdana" pitchFamily="34" charset="0"/>
              <a:buChar char="›"/>
            </a:pPr>
            <a:r>
              <a:rPr lang="de-DE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Touristische Anziehungspunkte und Themen</a:t>
            </a:r>
          </a:p>
          <a:p>
            <a:pPr>
              <a:buFont typeface="Verdana" pitchFamily="34" charset="0"/>
              <a:buChar char="›"/>
            </a:pPr>
            <a:r>
              <a:rPr lang="de-DE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Digitale Angebote und Barrierefreiheit</a:t>
            </a:r>
            <a:endParaRPr lang="de-DE" sz="1800" dirty="0">
              <a:solidFill>
                <a:schemeClr val="tx1">
                  <a:lumMod val="65000"/>
                  <a:lumOff val="3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812"/>
          </a:xfrm>
        </p:spPr>
        <p:txBody>
          <a:bodyPr/>
          <a:lstStyle/>
          <a:p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Worum geht’s?</a:t>
            </a:r>
            <a:endParaRPr lang="de-DE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Inhaltsplatzhalter 3"/>
          <p:cNvSpPr>
            <a:spLocks noGrp="1"/>
          </p:cNvSpPr>
          <p:nvPr>
            <p:ph sz="quarter" idx="13"/>
          </p:nvPr>
        </p:nvSpPr>
        <p:spPr>
          <a:xfrm>
            <a:off x="457200" y="933451"/>
            <a:ext cx="8544560" cy="533400"/>
          </a:xfrm>
        </p:spPr>
        <p:txBody>
          <a:bodyPr/>
          <a:lstStyle/>
          <a:p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Themen und Inhalte</a:t>
            </a:r>
            <a:endParaRPr lang="de-DE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12" name="Gruppieren 11"/>
          <p:cNvGrpSpPr/>
          <p:nvPr/>
        </p:nvGrpSpPr>
        <p:grpSpPr>
          <a:xfrm>
            <a:off x="6633632" y="3703719"/>
            <a:ext cx="2133600" cy="2133600"/>
            <a:chOff x="393699" y="3752626"/>
            <a:chExt cx="2133600" cy="2133600"/>
          </a:xfrm>
        </p:grpSpPr>
        <p:sp>
          <p:nvSpPr>
            <p:cNvPr id="13" name="Ellipse 12"/>
            <p:cNvSpPr/>
            <p:nvPr/>
          </p:nvSpPr>
          <p:spPr>
            <a:xfrm>
              <a:off x="393699" y="3752626"/>
              <a:ext cx="2133600" cy="2133600"/>
            </a:xfrm>
            <a:prstGeom prst="ellipse">
              <a:avLst/>
            </a:prstGeom>
            <a:solidFill>
              <a:srgbClr val="B4872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571498" y="4080762"/>
              <a:ext cx="177800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In der Umfrage überwiegend </a:t>
              </a:r>
              <a:r>
                <a:rPr lang="de-DE" b="1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neutral</a:t>
              </a:r>
              <a:r>
                <a:rPr lang="de-DE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 bewertet!</a:t>
              </a:r>
              <a:endParaRPr lang="de-DE" b="1" dirty="0" smtClean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929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67"/>
          <a:stretch/>
        </p:blipFill>
        <p:spPr>
          <a:xfrm>
            <a:off x="0" y="1473574"/>
            <a:ext cx="9144000" cy="4631391"/>
          </a:xfrm>
          <a:prstGeom prst="rect">
            <a:avLst/>
          </a:prstGeom>
        </p:spPr>
      </p:pic>
      <p:sp>
        <p:nvSpPr>
          <p:cNvPr id="7" name="Inhaltsplatzhalter 4"/>
          <p:cNvSpPr>
            <a:spLocks noGrp="1"/>
          </p:cNvSpPr>
          <p:nvPr>
            <p:ph sz="quarter" idx="4294967295"/>
          </p:nvPr>
        </p:nvSpPr>
        <p:spPr>
          <a:xfrm>
            <a:off x="3857625" y="1629931"/>
            <a:ext cx="5162550" cy="2823536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1800" dirty="0" smtClean="0">
                <a:solidFill>
                  <a:srgbClr val="B48727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Wirtschaft und Arbeitsplätze</a:t>
            </a:r>
          </a:p>
          <a:p>
            <a:pPr>
              <a:buFont typeface="Verdana" pitchFamily="34" charset="0"/>
              <a:buChar char="›"/>
            </a:pPr>
            <a:r>
              <a:rPr lang="de-DE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Innenstadtentwicklung</a:t>
            </a:r>
          </a:p>
          <a:p>
            <a:pPr>
              <a:buFont typeface="Verdana" pitchFamily="34" charset="0"/>
              <a:buChar char="›"/>
            </a:pPr>
            <a:r>
              <a:rPr lang="de-DE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Vogelsbergstraße als Zentrum für Handel und Dienstleistungen, aber auch Problembereich</a:t>
            </a:r>
          </a:p>
          <a:p>
            <a:pPr>
              <a:buFont typeface="Verdana" pitchFamily="34" charset="0"/>
              <a:buChar char="›"/>
            </a:pPr>
            <a:r>
              <a:rPr lang="de-DE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Regionale Produkte und Direktvermarktungen</a:t>
            </a:r>
          </a:p>
          <a:p>
            <a:pPr>
              <a:buFont typeface="Verdana" pitchFamily="34" charset="0"/>
              <a:buChar char="›"/>
            </a:pPr>
            <a:r>
              <a:rPr lang="de-DE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Gewerbe- und Wohnstandort Waldsiedlung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812"/>
          </a:xfrm>
        </p:spPr>
        <p:txBody>
          <a:bodyPr/>
          <a:lstStyle/>
          <a:p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Worum geht’s?</a:t>
            </a:r>
            <a:endParaRPr lang="de-DE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Inhaltsplatzhalter 3"/>
          <p:cNvSpPr>
            <a:spLocks noGrp="1"/>
          </p:cNvSpPr>
          <p:nvPr>
            <p:ph sz="quarter" idx="13"/>
          </p:nvPr>
        </p:nvSpPr>
        <p:spPr>
          <a:xfrm>
            <a:off x="457200" y="933451"/>
            <a:ext cx="8544560" cy="533400"/>
          </a:xfrm>
        </p:spPr>
        <p:txBody>
          <a:bodyPr/>
          <a:lstStyle/>
          <a:p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Themen und Inhalte</a:t>
            </a:r>
            <a:endParaRPr lang="de-DE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571499" y="4542427"/>
            <a:ext cx="1778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latin typeface="Verdana" panose="020B0604030504040204" pitchFamily="34" charset="0"/>
                <a:ea typeface="Verdana" panose="020B0604030504040204" pitchFamily="34" charset="0"/>
              </a:rPr>
              <a:t>Umfragenote: </a:t>
            </a:r>
            <a:r>
              <a:rPr lang="de-DE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2,7</a:t>
            </a:r>
          </a:p>
        </p:txBody>
      </p:sp>
      <p:grpSp>
        <p:nvGrpSpPr>
          <p:cNvPr id="12" name="Gruppieren 11"/>
          <p:cNvGrpSpPr/>
          <p:nvPr/>
        </p:nvGrpSpPr>
        <p:grpSpPr>
          <a:xfrm>
            <a:off x="429155" y="3747774"/>
            <a:ext cx="2133600" cy="2133600"/>
            <a:chOff x="-5810778" y="3796681"/>
            <a:chExt cx="2133600" cy="2133600"/>
          </a:xfrm>
        </p:grpSpPr>
        <p:sp>
          <p:nvSpPr>
            <p:cNvPr id="13" name="Ellipse 12"/>
            <p:cNvSpPr/>
            <p:nvPr/>
          </p:nvSpPr>
          <p:spPr>
            <a:xfrm>
              <a:off x="-5810778" y="3796681"/>
              <a:ext cx="2133600" cy="2133600"/>
            </a:xfrm>
            <a:prstGeom prst="ellipse">
              <a:avLst/>
            </a:prstGeom>
            <a:solidFill>
              <a:srgbClr val="B4872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-5632979" y="4124817"/>
              <a:ext cx="177800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In der Umfrage überwiegend </a:t>
              </a:r>
              <a:r>
                <a:rPr lang="de-DE" b="1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positiv</a:t>
              </a:r>
              <a:r>
                <a:rPr lang="de-DE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 bewertet!</a:t>
              </a:r>
              <a:endParaRPr lang="de-DE" b="1" dirty="0" smtClean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443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812"/>
          </a:xfrm>
        </p:spPr>
        <p:txBody>
          <a:bodyPr/>
          <a:lstStyle/>
          <a:p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Worum geht’s?</a:t>
            </a:r>
            <a:endParaRPr lang="de-DE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Inhaltsplatzhalter 3"/>
          <p:cNvSpPr>
            <a:spLocks noGrp="1"/>
          </p:cNvSpPr>
          <p:nvPr>
            <p:ph sz="quarter" idx="13"/>
          </p:nvPr>
        </p:nvSpPr>
        <p:spPr>
          <a:xfrm>
            <a:off x="457200" y="933451"/>
            <a:ext cx="8544560" cy="533400"/>
          </a:xfrm>
        </p:spPr>
        <p:txBody>
          <a:bodyPr/>
          <a:lstStyle/>
          <a:p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Themen und Inhalte</a:t>
            </a:r>
            <a:endParaRPr lang="de-DE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457200" y="1879428"/>
            <a:ext cx="3191933" cy="1007705"/>
          </a:xfrm>
          <a:prstGeom prst="rect">
            <a:avLst/>
          </a:prstGeom>
          <a:solidFill>
            <a:srgbClr val="EAE8E0">
              <a:alpha val="7098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7" name="Textfeld 16"/>
          <p:cNvSpPr txBox="1"/>
          <p:nvPr/>
        </p:nvSpPr>
        <p:spPr>
          <a:xfrm>
            <a:off x="510364" y="1884427"/>
            <a:ext cx="31387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An der Umfrage zum IKEK-Start haben 120 Personen teilgenommen.</a:t>
            </a:r>
            <a:endParaRPr lang="de-DE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19" name="Diagramm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6512102"/>
              </p:ext>
            </p:extLst>
          </p:nvPr>
        </p:nvGraphicFramePr>
        <p:xfrm>
          <a:off x="3937000" y="1884426"/>
          <a:ext cx="4749799" cy="37077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621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812"/>
          </a:xfrm>
        </p:spPr>
        <p:txBody>
          <a:bodyPr/>
          <a:lstStyle/>
          <a:p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Worum geht’s?</a:t>
            </a:r>
            <a:endParaRPr lang="de-DE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Inhaltsplatzhalter 3"/>
          <p:cNvSpPr>
            <a:spLocks noGrp="1"/>
          </p:cNvSpPr>
          <p:nvPr>
            <p:ph sz="quarter" idx="13"/>
          </p:nvPr>
        </p:nvSpPr>
        <p:spPr>
          <a:xfrm>
            <a:off x="457200" y="933451"/>
            <a:ext cx="8544560" cy="533400"/>
          </a:xfrm>
        </p:spPr>
        <p:txBody>
          <a:bodyPr/>
          <a:lstStyle/>
          <a:p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Themen und Inhalte</a:t>
            </a:r>
            <a:endParaRPr lang="de-DE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510364" y="1723283"/>
            <a:ext cx="7108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Was verbinden Sie mit der Gemeinde Altenstadt?</a:t>
            </a:r>
            <a:endParaRPr lang="de-DE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2577293" y="2221724"/>
            <a:ext cx="4542413" cy="3801822"/>
            <a:chOff x="2911161" y="2571484"/>
            <a:chExt cx="4542413" cy="3801822"/>
          </a:xfrm>
        </p:grpSpPr>
        <p:sp>
          <p:nvSpPr>
            <p:cNvPr id="8" name="Rechteck 7"/>
            <p:cNvSpPr/>
            <p:nvPr/>
          </p:nvSpPr>
          <p:spPr>
            <a:xfrm>
              <a:off x="4978090" y="5460759"/>
              <a:ext cx="115721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de-DE" sz="2000" dirty="0" smtClean="0">
                  <a:solidFill>
                    <a:srgbClr val="E46C0A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Familie</a:t>
              </a:r>
              <a:endParaRPr lang="de-DE" sz="2000" dirty="0">
                <a:solidFill>
                  <a:srgbClr val="E46C0A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1" name="Rechteck 10"/>
            <p:cNvSpPr/>
            <p:nvPr/>
          </p:nvSpPr>
          <p:spPr>
            <a:xfrm>
              <a:off x="2922570" y="2571484"/>
              <a:ext cx="147668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de-DE" sz="3600" dirty="0" smtClean="0">
                  <a:solidFill>
                    <a:schemeClr val="accent3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Natur</a:t>
              </a:r>
              <a:endParaRPr lang="de-DE" sz="3600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2" name="Rechteck 11"/>
            <p:cNvSpPr/>
            <p:nvPr/>
          </p:nvSpPr>
          <p:spPr>
            <a:xfrm>
              <a:off x="5205969" y="3021511"/>
              <a:ext cx="184056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de-DE" sz="3600" dirty="0" smtClean="0">
                  <a:solidFill>
                    <a:schemeClr val="accent6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Heimat</a:t>
              </a:r>
              <a:endParaRPr lang="de-DE" sz="360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3" name="Rechteck 12"/>
            <p:cNvSpPr/>
            <p:nvPr/>
          </p:nvSpPr>
          <p:spPr>
            <a:xfrm rot="16200000">
              <a:off x="3467851" y="5217156"/>
              <a:ext cx="172752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de-DE" sz="3200" dirty="0" smtClean="0">
                  <a:solidFill>
                    <a:schemeClr val="accent6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Vereine</a:t>
              </a:r>
              <a:endParaRPr lang="de-DE" sz="240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4" name="Rechteck 13"/>
            <p:cNvSpPr/>
            <p:nvPr/>
          </p:nvSpPr>
          <p:spPr>
            <a:xfrm>
              <a:off x="3934538" y="3868540"/>
              <a:ext cx="247272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de-DE" sz="2400" dirty="0" smtClean="0">
                  <a:solidFill>
                    <a:srgbClr val="77933C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Vulkanradweg</a:t>
              </a:r>
              <a:endParaRPr lang="de-DE" sz="2400" dirty="0">
                <a:solidFill>
                  <a:srgbClr val="77933C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5" name="Rechteck 14"/>
            <p:cNvSpPr/>
            <p:nvPr/>
          </p:nvSpPr>
          <p:spPr>
            <a:xfrm>
              <a:off x="2911161" y="3052289"/>
              <a:ext cx="268037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de-DE" sz="3200" dirty="0" smtClean="0">
                  <a:solidFill>
                    <a:schemeClr val="accent3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Landschaft</a:t>
              </a:r>
              <a:endParaRPr lang="de-DE" sz="3200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8" name="Rechteck 17"/>
            <p:cNvSpPr/>
            <p:nvPr/>
          </p:nvSpPr>
          <p:spPr>
            <a:xfrm rot="16200000">
              <a:off x="4044781" y="5104471"/>
              <a:ext cx="146650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de-DE" sz="2000" dirty="0" smtClean="0">
                  <a:solidFill>
                    <a:schemeClr val="tx2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Fachwerk</a:t>
              </a:r>
              <a:endParaRPr lang="de-DE" sz="2000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0" name="Rechteck 19"/>
            <p:cNvSpPr/>
            <p:nvPr/>
          </p:nvSpPr>
          <p:spPr>
            <a:xfrm>
              <a:off x="2911161" y="3479920"/>
              <a:ext cx="407885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de-DE" sz="2400" dirty="0" smtClean="0">
                  <a:solidFill>
                    <a:schemeClr val="accent1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Gute </a:t>
              </a:r>
              <a:r>
                <a:rPr lang="de-DE" sz="2400" dirty="0">
                  <a:solidFill>
                    <a:schemeClr val="accent1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V</a:t>
              </a:r>
              <a:r>
                <a:rPr lang="de-DE" sz="2400" dirty="0" smtClean="0">
                  <a:solidFill>
                    <a:schemeClr val="accent1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erkehrsanbindung</a:t>
              </a:r>
              <a:endParaRPr lang="de-DE" sz="24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1" name="Rechteck 20"/>
            <p:cNvSpPr/>
            <p:nvPr/>
          </p:nvSpPr>
          <p:spPr>
            <a:xfrm>
              <a:off x="6303341" y="3944139"/>
              <a:ext cx="86446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2000" dirty="0" smtClean="0">
                  <a:solidFill>
                    <a:srgbClr val="31859C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Feste</a:t>
              </a:r>
              <a:endParaRPr lang="de-DE" sz="2000" dirty="0">
                <a:solidFill>
                  <a:srgbClr val="31859C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2" name="Rechteck 21"/>
            <p:cNvSpPr/>
            <p:nvPr/>
          </p:nvSpPr>
          <p:spPr>
            <a:xfrm rot="16200000">
              <a:off x="2248294" y="4787586"/>
              <a:ext cx="246619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2400" dirty="0" smtClean="0">
                  <a:solidFill>
                    <a:schemeClr val="accent5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Nachbarschaft</a:t>
              </a:r>
              <a:endParaRPr lang="de-DE" sz="24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3" name="Rechteck 22"/>
            <p:cNvSpPr/>
            <p:nvPr/>
          </p:nvSpPr>
          <p:spPr>
            <a:xfrm>
              <a:off x="4978090" y="5094177"/>
              <a:ext cx="183882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de-DE" sz="2000" dirty="0" smtClean="0">
                  <a:solidFill>
                    <a:srgbClr val="31859C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Engagement</a:t>
              </a:r>
              <a:endParaRPr lang="de-DE" sz="2000" dirty="0">
                <a:solidFill>
                  <a:srgbClr val="31859C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4" name="Rechteck 23"/>
            <p:cNvSpPr/>
            <p:nvPr/>
          </p:nvSpPr>
          <p:spPr>
            <a:xfrm rot="16200000">
              <a:off x="2671466" y="4800929"/>
              <a:ext cx="248162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de-DE" sz="2000" dirty="0" smtClean="0">
                  <a:solidFill>
                    <a:srgbClr val="953735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Missmanagement</a:t>
              </a:r>
              <a:endParaRPr lang="de-DE" sz="2000" dirty="0">
                <a:solidFill>
                  <a:srgbClr val="953735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>
            <a:xfrm>
              <a:off x="4951001" y="4727595"/>
              <a:ext cx="242946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de-DE" sz="2000" dirty="0" smtClean="0">
                  <a:solidFill>
                    <a:srgbClr val="77933C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Streuobstwiesen</a:t>
              </a:r>
              <a:endParaRPr lang="de-DE" sz="2000" dirty="0">
                <a:solidFill>
                  <a:srgbClr val="77933C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6" name="Rechteck 25"/>
            <p:cNvSpPr/>
            <p:nvPr/>
          </p:nvSpPr>
          <p:spPr>
            <a:xfrm>
              <a:off x="4112335" y="4325848"/>
              <a:ext cx="334123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de-DE" sz="2000" dirty="0" smtClean="0">
                  <a:solidFill>
                    <a:srgbClr val="953735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Fehlende Infrastruktur</a:t>
              </a:r>
              <a:endParaRPr lang="de-DE" sz="2000" dirty="0">
                <a:solidFill>
                  <a:srgbClr val="953735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529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812"/>
          </a:xfrm>
        </p:spPr>
        <p:txBody>
          <a:bodyPr/>
          <a:lstStyle/>
          <a:p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Worum geht’s?</a:t>
            </a:r>
            <a:endParaRPr lang="de-DE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Inhaltsplatzhalter 3"/>
          <p:cNvSpPr>
            <a:spLocks noGrp="1"/>
          </p:cNvSpPr>
          <p:nvPr>
            <p:ph sz="quarter" idx="13"/>
          </p:nvPr>
        </p:nvSpPr>
        <p:spPr>
          <a:xfrm>
            <a:off x="457200" y="933451"/>
            <a:ext cx="8544560" cy="533400"/>
          </a:xfrm>
        </p:spPr>
        <p:txBody>
          <a:bodyPr/>
          <a:lstStyle/>
          <a:p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Themen und Inhalte</a:t>
            </a:r>
            <a:endParaRPr lang="de-DE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510364" y="1723283"/>
            <a:ext cx="7108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Welche Themen sind Ihnen wichtig?</a:t>
            </a:r>
            <a:endParaRPr lang="de-DE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27" name="Diagramm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1899678"/>
              </p:ext>
            </p:extLst>
          </p:nvPr>
        </p:nvGraphicFramePr>
        <p:xfrm>
          <a:off x="457200" y="2167467"/>
          <a:ext cx="8229600" cy="36826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5920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3" b="20689"/>
          <a:stretch/>
        </p:blipFill>
        <p:spPr>
          <a:xfrm>
            <a:off x="0" y="0"/>
            <a:ext cx="9144000" cy="3228976"/>
          </a:xfrm>
          <a:prstGeom prst="rect">
            <a:avLst/>
          </a:prstGeom>
        </p:spPr>
      </p:pic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685800" y="3808601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de-DE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Begrüßung durch Frau Hufnagel</a:t>
            </a:r>
            <a:br>
              <a:rPr lang="de-DE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e-DE" sz="3200" b="1" dirty="0" smtClean="0">
                <a:solidFill>
                  <a:srgbClr val="B4872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de-DE" sz="3200" b="1" dirty="0" smtClean="0">
                <a:solidFill>
                  <a:srgbClr val="B48727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e-DE" sz="2700" dirty="0">
                <a:latin typeface="Verdana" panose="020B0604030504040204" pitchFamily="34" charset="0"/>
                <a:ea typeface="Verdana" panose="020B0604030504040204" pitchFamily="34" charset="0"/>
              </a:rPr>
              <a:t>Stellvertretende </a:t>
            </a:r>
            <a:r>
              <a:rPr lang="de-DE" sz="2700" dirty="0" smtClean="0">
                <a:latin typeface="Verdana" panose="020B0604030504040204" pitchFamily="34" charset="0"/>
                <a:ea typeface="Verdana" panose="020B0604030504040204" pitchFamily="34" charset="0"/>
              </a:rPr>
              <a:t>Vorsitzende der Steuerungsgruppensitzung</a:t>
            </a:r>
            <a:endParaRPr lang="de-DE" sz="27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25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812"/>
          </a:xfrm>
        </p:spPr>
        <p:txBody>
          <a:bodyPr/>
          <a:lstStyle/>
          <a:p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Worum geht’s?</a:t>
            </a:r>
            <a:endParaRPr lang="de-DE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Inhaltsplatzhalter 3"/>
          <p:cNvSpPr>
            <a:spLocks noGrp="1"/>
          </p:cNvSpPr>
          <p:nvPr>
            <p:ph sz="quarter" idx="13"/>
          </p:nvPr>
        </p:nvSpPr>
        <p:spPr>
          <a:xfrm>
            <a:off x="457200" y="933451"/>
            <a:ext cx="8544560" cy="533400"/>
          </a:xfrm>
        </p:spPr>
        <p:txBody>
          <a:bodyPr/>
          <a:lstStyle/>
          <a:p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Themen und Inhalte</a:t>
            </a:r>
            <a:endParaRPr lang="de-DE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510364" y="1723283"/>
            <a:ext cx="7108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Wie bewerten Sie die Themenfelder?</a:t>
            </a:r>
            <a:endParaRPr lang="de-DE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6" name="Diagramm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8487753"/>
              </p:ext>
            </p:extLst>
          </p:nvPr>
        </p:nvGraphicFramePr>
        <p:xfrm>
          <a:off x="457200" y="2243667"/>
          <a:ext cx="8229600" cy="36168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0541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812"/>
          </a:xfrm>
        </p:spPr>
        <p:txBody>
          <a:bodyPr/>
          <a:lstStyle/>
          <a:p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Worum geht’s?</a:t>
            </a:r>
            <a:endParaRPr lang="de-DE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Inhaltsplatzhalter 3"/>
          <p:cNvSpPr>
            <a:spLocks noGrp="1"/>
          </p:cNvSpPr>
          <p:nvPr>
            <p:ph sz="quarter" idx="13"/>
          </p:nvPr>
        </p:nvSpPr>
        <p:spPr>
          <a:xfrm>
            <a:off x="457200" y="933451"/>
            <a:ext cx="8544560" cy="533400"/>
          </a:xfrm>
        </p:spPr>
        <p:txBody>
          <a:bodyPr/>
          <a:lstStyle/>
          <a:p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Themen und Inhalte</a:t>
            </a:r>
            <a:endParaRPr lang="de-DE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510364" y="1723283"/>
            <a:ext cx="7108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Wie bewerten Sie die Themenfelder?</a:t>
            </a:r>
            <a:endParaRPr lang="de-DE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7" name="Diagramm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1584750"/>
              </p:ext>
            </p:extLst>
          </p:nvPr>
        </p:nvGraphicFramePr>
        <p:xfrm>
          <a:off x="510364" y="2092616"/>
          <a:ext cx="8176436" cy="3768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2460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812"/>
          </a:xfrm>
        </p:spPr>
        <p:txBody>
          <a:bodyPr/>
          <a:lstStyle/>
          <a:p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Worum geht’s?</a:t>
            </a:r>
            <a:endParaRPr lang="de-DE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Inhaltsplatzhalter 3"/>
          <p:cNvSpPr>
            <a:spLocks noGrp="1"/>
          </p:cNvSpPr>
          <p:nvPr>
            <p:ph sz="quarter" idx="13"/>
          </p:nvPr>
        </p:nvSpPr>
        <p:spPr>
          <a:xfrm>
            <a:off x="457200" y="933451"/>
            <a:ext cx="8544560" cy="533400"/>
          </a:xfrm>
        </p:spPr>
        <p:txBody>
          <a:bodyPr/>
          <a:lstStyle/>
          <a:p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Themen und Inhalte</a:t>
            </a:r>
            <a:endParaRPr lang="de-DE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510364" y="1723283"/>
            <a:ext cx="7108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Wo gibt es Handlungsbedarf und Projektideen?</a:t>
            </a:r>
            <a:endParaRPr lang="de-DE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6" name="Gruppieren 5"/>
          <p:cNvGrpSpPr/>
          <p:nvPr/>
        </p:nvGrpSpPr>
        <p:grpSpPr>
          <a:xfrm>
            <a:off x="457200" y="2349047"/>
            <a:ext cx="2571749" cy="1543050"/>
            <a:chOff x="0" y="368833"/>
            <a:chExt cx="2571749" cy="1543050"/>
          </a:xfrm>
        </p:grpSpPr>
        <p:sp>
          <p:nvSpPr>
            <p:cNvPr id="23" name="Rechteck 22"/>
            <p:cNvSpPr/>
            <p:nvPr/>
          </p:nvSpPr>
          <p:spPr>
            <a:xfrm>
              <a:off x="0" y="368833"/>
              <a:ext cx="2571749" cy="1543050"/>
            </a:xfrm>
            <a:prstGeom prst="rect">
              <a:avLst/>
            </a:prstGeom>
            <a:solidFill>
              <a:srgbClr val="B4872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Textfeld 23"/>
            <p:cNvSpPr txBox="1"/>
            <p:nvPr/>
          </p:nvSpPr>
          <p:spPr>
            <a:xfrm>
              <a:off x="0" y="368833"/>
              <a:ext cx="2571749" cy="15430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1700" kern="12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Schaffung und Aufwertung öffentlicher Plätze</a:t>
              </a:r>
              <a:endParaRPr lang="de-DE" sz="1700" kern="1200" dirty="0"/>
            </a:p>
          </p:txBody>
        </p:sp>
      </p:grpSp>
      <p:grpSp>
        <p:nvGrpSpPr>
          <p:cNvPr id="8" name="Gruppieren 7"/>
          <p:cNvGrpSpPr/>
          <p:nvPr/>
        </p:nvGrpSpPr>
        <p:grpSpPr>
          <a:xfrm>
            <a:off x="3286125" y="2349047"/>
            <a:ext cx="2571749" cy="1543050"/>
            <a:chOff x="2828925" y="368833"/>
            <a:chExt cx="2571749" cy="1543050"/>
          </a:xfrm>
        </p:grpSpPr>
        <p:sp>
          <p:nvSpPr>
            <p:cNvPr id="21" name="Rechteck 20"/>
            <p:cNvSpPr/>
            <p:nvPr/>
          </p:nvSpPr>
          <p:spPr>
            <a:xfrm>
              <a:off x="2828925" y="368833"/>
              <a:ext cx="2571749" cy="1543050"/>
            </a:xfrm>
            <a:prstGeom prst="rect">
              <a:avLst/>
            </a:prstGeom>
            <a:solidFill>
              <a:srgbClr val="B4872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Textfeld 21"/>
            <p:cNvSpPr txBox="1"/>
            <p:nvPr/>
          </p:nvSpPr>
          <p:spPr>
            <a:xfrm>
              <a:off x="2828925" y="368833"/>
              <a:ext cx="2571749" cy="15430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1700" kern="1200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Ortsbild und Innenstadtbelebung</a:t>
              </a:r>
              <a:endParaRPr lang="de-DE" sz="1700" kern="12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11" name="Gruppieren 10"/>
          <p:cNvGrpSpPr/>
          <p:nvPr/>
        </p:nvGrpSpPr>
        <p:grpSpPr>
          <a:xfrm>
            <a:off x="6115049" y="2340576"/>
            <a:ext cx="2571749" cy="1543050"/>
            <a:chOff x="5657849" y="360362"/>
            <a:chExt cx="2571749" cy="1543050"/>
          </a:xfrm>
        </p:grpSpPr>
        <p:sp>
          <p:nvSpPr>
            <p:cNvPr id="19" name="Rechteck 18"/>
            <p:cNvSpPr/>
            <p:nvPr/>
          </p:nvSpPr>
          <p:spPr>
            <a:xfrm>
              <a:off x="5657849" y="360362"/>
              <a:ext cx="2571749" cy="1543050"/>
            </a:xfrm>
            <a:prstGeom prst="rect">
              <a:avLst/>
            </a:prstGeom>
            <a:solidFill>
              <a:srgbClr val="B4872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Textfeld 19"/>
            <p:cNvSpPr txBox="1"/>
            <p:nvPr/>
          </p:nvSpPr>
          <p:spPr>
            <a:xfrm>
              <a:off x="5657849" y="360362"/>
              <a:ext cx="2571749" cy="15430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1700" kern="1200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Umbau der Verkehrsinfrastruktur</a:t>
              </a:r>
              <a:endParaRPr lang="de-DE" sz="1700" kern="12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12" name="Gruppieren 11"/>
          <p:cNvGrpSpPr/>
          <p:nvPr/>
        </p:nvGrpSpPr>
        <p:grpSpPr>
          <a:xfrm>
            <a:off x="1871662" y="4140801"/>
            <a:ext cx="2571749" cy="1543050"/>
            <a:chOff x="1414462" y="2160587"/>
            <a:chExt cx="2571749" cy="1543050"/>
          </a:xfrm>
        </p:grpSpPr>
        <p:sp>
          <p:nvSpPr>
            <p:cNvPr id="16" name="Rechteck 15"/>
            <p:cNvSpPr/>
            <p:nvPr/>
          </p:nvSpPr>
          <p:spPr>
            <a:xfrm>
              <a:off x="1414462" y="2160587"/>
              <a:ext cx="2571749" cy="1543050"/>
            </a:xfrm>
            <a:prstGeom prst="rect">
              <a:avLst/>
            </a:prstGeom>
            <a:solidFill>
              <a:srgbClr val="B4872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Textfeld 17"/>
            <p:cNvSpPr txBox="1"/>
            <p:nvPr/>
          </p:nvSpPr>
          <p:spPr>
            <a:xfrm>
              <a:off x="1414462" y="2160587"/>
              <a:ext cx="2571749" cy="15430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1700" kern="1200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Nutzung und Verbesserung des touristischen Potentials</a:t>
              </a:r>
              <a:endParaRPr lang="de-DE" sz="1700" kern="12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13" name="Gruppieren 12"/>
          <p:cNvGrpSpPr/>
          <p:nvPr/>
        </p:nvGrpSpPr>
        <p:grpSpPr>
          <a:xfrm>
            <a:off x="4700587" y="4140801"/>
            <a:ext cx="2571749" cy="1543050"/>
            <a:chOff x="4243387" y="2160587"/>
            <a:chExt cx="2571749" cy="1543050"/>
          </a:xfrm>
        </p:grpSpPr>
        <p:sp>
          <p:nvSpPr>
            <p:cNvPr id="14" name="Rechteck 13"/>
            <p:cNvSpPr/>
            <p:nvPr/>
          </p:nvSpPr>
          <p:spPr>
            <a:xfrm>
              <a:off x="4243387" y="2160587"/>
              <a:ext cx="2571749" cy="1543050"/>
            </a:xfrm>
            <a:prstGeom prst="rect">
              <a:avLst/>
            </a:prstGeom>
            <a:solidFill>
              <a:srgbClr val="B4872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Textfeld 14"/>
            <p:cNvSpPr txBox="1"/>
            <p:nvPr/>
          </p:nvSpPr>
          <p:spPr>
            <a:xfrm>
              <a:off x="4243387" y="2160587"/>
              <a:ext cx="2571749" cy="15430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1700" kern="1200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Förderung des kulturellen Lebens</a:t>
              </a:r>
              <a:endParaRPr lang="de-DE" sz="17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3118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Was erwartet Sie heute?</a:t>
            </a:r>
            <a:endParaRPr lang="de-DE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771651"/>
            <a:ext cx="8144256" cy="417195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Verdana" pitchFamily="34" charset="0"/>
              <a:buChar char="›"/>
            </a:pPr>
            <a:r>
              <a:rPr lang="de-DE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Kurz und knapp 	</a:t>
            </a:r>
            <a:r>
              <a:rPr lang="de-DE" dirty="0" smtClean="0">
                <a:solidFill>
                  <a:srgbClr val="B48727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IKEK, Erstellungsprozess, und 							Förderung</a:t>
            </a:r>
          </a:p>
          <a:p>
            <a:pPr>
              <a:lnSpc>
                <a:spcPct val="150000"/>
              </a:lnSpc>
              <a:buFont typeface="Verdana" pitchFamily="34" charset="0"/>
              <a:buChar char="›"/>
            </a:pPr>
            <a:endParaRPr lang="de-DE" sz="600" dirty="0">
              <a:solidFill>
                <a:schemeClr val="bg1">
                  <a:lumMod val="6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150000"/>
              </a:lnSpc>
              <a:buFont typeface="Verdana" pitchFamily="34" charset="0"/>
              <a:buChar char="›"/>
            </a:pPr>
            <a:r>
              <a:rPr lang="de-DE" sz="2300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Worum geht’s? 	</a:t>
            </a:r>
            <a:r>
              <a:rPr lang="de-DE" sz="2300" dirty="0" smtClean="0">
                <a:solidFill>
                  <a:srgbClr val="B48727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	Themen und Inhalte</a:t>
            </a:r>
          </a:p>
          <a:p>
            <a:pPr>
              <a:lnSpc>
                <a:spcPct val="150000"/>
              </a:lnSpc>
              <a:buFont typeface="Verdana" pitchFamily="34" charset="0"/>
              <a:buChar char="›"/>
            </a:pPr>
            <a:endParaRPr lang="de-DE" sz="6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150000"/>
              </a:lnSpc>
              <a:buFont typeface="Verdana" pitchFamily="34" charset="0"/>
              <a:buChar char="›"/>
            </a:pPr>
            <a:r>
              <a:rPr lang="de-DE" sz="2300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Mitmachen 	</a:t>
            </a:r>
            <a:r>
              <a:rPr lang="de-DE" sz="2300" dirty="0" smtClean="0">
                <a:solidFill>
                  <a:srgbClr val="B48727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		Gruppenarbeit im World Café-								Modus</a:t>
            </a:r>
          </a:p>
          <a:p>
            <a:pPr>
              <a:lnSpc>
                <a:spcPct val="150000"/>
              </a:lnSpc>
              <a:buFont typeface="Verdana" pitchFamily="34" charset="0"/>
              <a:buChar char="›"/>
            </a:pPr>
            <a:endParaRPr lang="de-DE" sz="6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150000"/>
              </a:lnSpc>
              <a:buFont typeface="Verdana" pitchFamily="34" charset="0"/>
              <a:buChar char="›"/>
            </a:pPr>
            <a:r>
              <a:rPr lang="de-DE" sz="2300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Zum Schluss </a:t>
            </a:r>
            <a:r>
              <a:rPr lang="de-DE" sz="2300" dirty="0" smtClean="0">
                <a:solidFill>
                  <a:srgbClr val="B48727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		Ausblick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Ablauf des heutigen Abends</a:t>
            </a:r>
            <a:endParaRPr lang="de-DE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91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812"/>
          </a:xfrm>
        </p:spPr>
        <p:txBody>
          <a:bodyPr/>
          <a:lstStyle/>
          <a:p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Mitmachen</a:t>
            </a:r>
            <a:endParaRPr lang="de-DE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Inhaltsplatzhalter 3"/>
          <p:cNvSpPr>
            <a:spLocks noGrp="1"/>
          </p:cNvSpPr>
          <p:nvPr>
            <p:ph sz="quarter" idx="13"/>
          </p:nvPr>
        </p:nvSpPr>
        <p:spPr>
          <a:xfrm>
            <a:off x="457200" y="933451"/>
            <a:ext cx="8544560" cy="533400"/>
          </a:xfrm>
        </p:spPr>
        <p:txBody>
          <a:bodyPr/>
          <a:lstStyle/>
          <a:p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Gruppenarbeit im World Café-Modus</a:t>
            </a:r>
            <a:endParaRPr lang="de-DE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6799563" y="5034635"/>
            <a:ext cx="2557281" cy="1738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de-DE" sz="2000" dirty="0" smtClean="0">
                <a:solidFill>
                  <a:srgbClr val="B48727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Arbeit an 6 Themenfeldern</a:t>
            </a:r>
          </a:p>
          <a:p>
            <a:pPr lvl="0">
              <a:lnSpc>
                <a:spcPct val="107000"/>
              </a:lnSpc>
            </a:pPr>
            <a:endParaRPr lang="de-DE" sz="2000" dirty="0" smtClean="0">
              <a:solidFill>
                <a:srgbClr val="B48727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de-DE" sz="2000" dirty="0">
              <a:solidFill>
                <a:srgbClr val="B48727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de-DE" sz="2000" dirty="0" smtClean="0">
              <a:solidFill>
                <a:srgbClr val="B48727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" name="Grafik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204" y="4099517"/>
            <a:ext cx="731037" cy="731037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460" y="1907752"/>
            <a:ext cx="807340" cy="807340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804" y="2895168"/>
            <a:ext cx="836239" cy="836239"/>
          </a:xfrm>
          <a:prstGeom prst="rect">
            <a:avLst/>
          </a:prstGeom>
        </p:spPr>
      </p:pic>
      <p:pic>
        <p:nvPicPr>
          <p:cNvPr id="36" name="Grafik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804" y="1912703"/>
            <a:ext cx="730088" cy="730088"/>
          </a:xfrm>
          <a:prstGeom prst="rect">
            <a:avLst/>
          </a:prstGeom>
        </p:spPr>
      </p:pic>
      <p:pic>
        <p:nvPicPr>
          <p:cNvPr id="37" name="Grafik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804" y="4079422"/>
            <a:ext cx="751132" cy="751132"/>
          </a:xfrm>
          <a:prstGeom prst="rect">
            <a:avLst/>
          </a:prstGeom>
        </p:spPr>
      </p:pic>
      <p:pic>
        <p:nvPicPr>
          <p:cNvPr id="38" name="Grafik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039" y="3020876"/>
            <a:ext cx="752761" cy="752761"/>
          </a:xfrm>
          <a:prstGeom prst="rect">
            <a:avLst/>
          </a:prstGeom>
        </p:spPr>
      </p:pic>
      <p:sp>
        <p:nvSpPr>
          <p:cNvPr id="39" name="Rechteck 38"/>
          <p:cNvSpPr/>
          <p:nvPr/>
        </p:nvSpPr>
        <p:spPr>
          <a:xfrm>
            <a:off x="457200" y="1916306"/>
            <a:ext cx="5879774" cy="37575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de-DE" sz="2000" dirty="0">
                <a:solidFill>
                  <a:srgbClr val="B48727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Blick ins Jetzt: Stärken und Schwächen</a:t>
            </a:r>
          </a:p>
          <a:p>
            <a:pPr lvl="0">
              <a:lnSpc>
                <a:spcPct val="107000"/>
              </a:lnSpc>
            </a:pPr>
            <a:endParaRPr lang="de-DE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55600" lvl="1" indent="-355600">
              <a:lnSpc>
                <a:spcPct val="107000"/>
              </a:lnSpc>
              <a:buFont typeface="Verdana" panose="020B0604030504040204" pitchFamily="34" charset="0"/>
              <a:buChar char="&gt;"/>
            </a:pPr>
            <a:r>
              <a:rPr lang="de-DE" sz="16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Was 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läuft schlecht in meiner Gemeinde? Welche Herausforderungen müssen wir bewältigen</a:t>
            </a:r>
            <a:r>
              <a:rPr lang="de-DE" sz="16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?</a:t>
            </a:r>
          </a:p>
          <a:p>
            <a:pPr marL="355600" lvl="1" indent="-355600">
              <a:lnSpc>
                <a:spcPct val="107000"/>
              </a:lnSpc>
              <a:buFont typeface="Verdana" panose="020B0604030504040204" pitchFamily="34" charset="0"/>
              <a:buChar char="&gt;"/>
            </a:pPr>
            <a:r>
              <a:rPr lang="de-DE" sz="16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Was 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läuft gut in meiner Gemeinde? Auf welchen Potentialen können wir aufbauen</a:t>
            </a:r>
            <a:r>
              <a:rPr lang="de-DE" sz="16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?</a:t>
            </a:r>
          </a:p>
          <a:p>
            <a:pPr marL="355600" lvl="1" indent="-355600">
              <a:lnSpc>
                <a:spcPct val="107000"/>
              </a:lnSpc>
              <a:buFont typeface="Verdana" panose="020B0604030504040204" pitchFamily="34" charset="0"/>
              <a:buChar char="&gt;"/>
            </a:pPr>
            <a:endParaRPr lang="de-DE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lvl="1">
              <a:lnSpc>
                <a:spcPct val="107000"/>
              </a:lnSpc>
            </a:pPr>
            <a:r>
              <a:rPr lang="de-DE" sz="2000" dirty="0">
                <a:solidFill>
                  <a:srgbClr val="B48727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Blick in die Zukunft: Visionen und Projektideen</a:t>
            </a:r>
          </a:p>
          <a:p>
            <a:pPr marL="355600" lvl="1" indent="-355600">
              <a:lnSpc>
                <a:spcPct val="107000"/>
              </a:lnSpc>
              <a:buFont typeface="Verdana" panose="020B0604030504040204" pitchFamily="34" charset="0"/>
              <a:buChar char="&gt;"/>
            </a:pPr>
            <a:endParaRPr lang="de-DE" sz="16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55600" lvl="1" indent="-355600">
              <a:lnSpc>
                <a:spcPct val="107000"/>
              </a:lnSpc>
              <a:buFont typeface="Verdana" panose="020B0604030504040204" pitchFamily="34" charset="0"/>
              <a:buChar char="&gt;"/>
            </a:pP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Was können wir daraus machen? Welche Zukunftsvisionen und Projektideen braucht meine Gemeinde?</a:t>
            </a:r>
          </a:p>
        </p:txBody>
      </p:sp>
    </p:spTree>
    <p:extLst>
      <p:ext uri="{BB962C8B-B14F-4D97-AF65-F5344CB8AC3E}">
        <p14:creationId xmlns:p14="http://schemas.microsoft.com/office/powerpoint/2010/main" val="300722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812"/>
          </a:xfrm>
        </p:spPr>
        <p:txBody>
          <a:bodyPr/>
          <a:lstStyle/>
          <a:p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Mitmachen</a:t>
            </a:r>
            <a:endParaRPr lang="de-DE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Inhaltsplatzhalter 3"/>
          <p:cNvSpPr>
            <a:spLocks noGrp="1"/>
          </p:cNvSpPr>
          <p:nvPr>
            <p:ph sz="quarter" idx="13"/>
          </p:nvPr>
        </p:nvSpPr>
        <p:spPr>
          <a:xfrm>
            <a:off x="457200" y="933451"/>
            <a:ext cx="8544560" cy="533400"/>
          </a:xfrm>
        </p:spPr>
        <p:txBody>
          <a:bodyPr/>
          <a:lstStyle/>
          <a:p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Gruppenarbeit im World Café-Modus</a:t>
            </a:r>
            <a:endParaRPr lang="de-DE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25" name="Diagramm 24"/>
          <p:cNvGraphicFramePr/>
          <p:nvPr>
            <p:extLst>
              <p:ext uri="{D42A27DB-BD31-4B8C-83A1-F6EECF244321}">
                <p14:modId xmlns:p14="http://schemas.microsoft.com/office/powerpoint/2010/main" val="3349888166"/>
              </p:ext>
            </p:extLst>
          </p:nvPr>
        </p:nvGraphicFramePr>
        <p:xfrm>
          <a:off x="5427133" y="1745370"/>
          <a:ext cx="3651315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6" name="Rechteck 25"/>
          <p:cNvSpPr/>
          <p:nvPr/>
        </p:nvSpPr>
        <p:spPr>
          <a:xfrm>
            <a:off x="389467" y="1764993"/>
            <a:ext cx="5537200" cy="4044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07000"/>
              </a:lnSpc>
              <a:buFont typeface="Verdana" panose="020B0604030504040204" pitchFamily="34" charset="0"/>
              <a:buChar char="&gt;"/>
            </a:pPr>
            <a:r>
              <a:rPr lang="de-DE" sz="16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Sie haben die Möglichkeit in 4 Runden an selbst gewählten Themenfeldern zu arbeiten</a:t>
            </a:r>
          </a:p>
          <a:p>
            <a:pPr marL="285750" lvl="0" indent="-285750">
              <a:lnSpc>
                <a:spcPct val="107000"/>
              </a:lnSpc>
              <a:buFont typeface="Verdana" panose="020B0604030504040204" pitchFamily="34" charset="0"/>
              <a:buChar char="&gt;"/>
            </a:pPr>
            <a:endParaRPr lang="de-DE" sz="1600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buFont typeface="Verdana" panose="020B0604030504040204" pitchFamily="34" charset="0"/>
              <a:buChar char="&gt;"/>
            </a:pPr>
            <a:r>
              <a:rPr lang="de-DE" sz="16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Nach einer </a:t>
            </a:r>
            <a:r>
              <a:rPr lang="de-DE" sz="16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Runde </a:t>
            </a:r>
            <a:r>
              <a:rPr lang="de-DE" sz="16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wird das Themenfeld gewechselt und am Ergebnis der Vorgruppe weitergearbeitet</a:t>
            </a:r>
          </a:p>
          <a:p>
            <a:pPr marL="285750" lvl="0" indent="-285750">
              <a:lnSpc>
                <a:spcPct val="107000"/>
              </a:lnSpc>
              <a:buFont typeface="Verdana" panose="020B0604030504040204" pitchFamily="34" charset="0"/>
              <a:buChar char="&gt;"/>
            </a:pPr>
            <a:endParaRPr lang="de-DE" sz="1600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buFont typeface="Verdana" panose="020B0604030504040204" pitchFamily="34" charset="0"/>
              <a:buChar char="&gt;"/>
            </a:pPr>
            <a:r>
              <a:rPr lang="de-DE" sz="16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Während sich die Plakate füllen, reduziert sich die Zeit pro Runde</a:t>
            </a:r>
          </a:p>
          <a:p>
            <a:pPr marL="285750" lvl="0" indent="-285750">
              <a:lnSpc>
                <a:spcPct val="107000"/>
              </a:lnSpc>
              <a:buFont typeface="Verdana" panose="020B0604030504040204" pitchFamily="34" charset="0"/>
              <a:buChar char="&gt;"/>
            </a:pPr>
            <a:endParaRPr lang="de-DE" sz="1600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buFont typeface="Verdana" panose="020B0604030504040204" pitchFamily="34" charset="0"/>
              <a:buChar char="&gt;"/>
            </a:pPr>
            <a:r>
              <a:rPr lang="de-DE" sz="16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Achtung: Wenn die Plätze am Tisch voll sind muss ein anderes Themenfeld gewählt werden</a:t>
            </a:r>
          </a:p>
          <a:p>
            <a:pPr marL="285750" lvl="0" indent="-285750">
              <a:lnSpc>
                <a:spcPct val="107000"/>
              </a:lnSpc>
              <a:buFont typeface="Verdana" panose="020B0604030504040204" pitchFamily="34" charset="0"/>
              <a:buChar char="&gt;"/>
            </a:pPr>
            <a:endParaRPr lang="de-DE" sz="16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buFont typeface="Verdana" panose="020B0604030504040204" pitchFamily="34" charset="0"/>
              <a:buChar char="&gt;"/>
            </a:pPr>
            <a:r>
              <a:rPr lang="de-DE" sz="16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Nach der Arbeitsphase werden die Ergebnisse von den </a:t>
            </a:r>
            <a:r>
              <a:rPr lang="de-DE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ModeratorInnen</a:t>
            </a:r>
            <a:r>
              <a:rPr lang="de-DE" sz="16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im Plenum vorgestellt</a:t>
            </a:r>
          </a:p>
        </p:txBody>
      </p:sp>
      <p:grpSp>
        <p:nvGrpSpPr>
          <p:cNvPr id="27" name="Gruppieren 26"/>
          <p:cNvGrpSpPr/>
          <p:nvPr/>
        </p:nvGrpSpPr>
        <p:grpSpPr>
          <a:xfrm>
            <a:off x="6625156" y="4934032"/>
            <a:ext cx="855153" cy="427532"/>
            <a:chOff x="1610647" y="2319324"/>
            <a:chExt cx="855153" cy="427532"/>
          </a:xfrm>
        </p:grpSpPr>
        <p:sp>
          <p:nvSpPr>
            <p:cNvPr id="28" name="Rechteck 27"/>
            <p:cNvSpPr/>
            <p:nvPr/>
          </p:nvSpPr>
          <p:spPr>
            <a:xfrm>
              <a:off x="1610647" y="2319324"/>
              <a:ext cx="855153" cy="42753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Textfeld 28"/>
            <p:cNvSpPr txBox="1"/>
            <p:nvPr/>
          </p:nvSpPr>
          <p:spPr>
            <a:xfrm>
              <a:off x="1610647" y="2319324"/>
              <a:ext cx="855153" cy="4275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605" tIns="14605" rIns="14605" bIns="14605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2300" kern="1200" dirty="0" smtClean="0"/>
                <a:t>5 min</a:t>
              </a:r>
              <a:endParaRPr lang="de-DE" sz="23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5742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812"/>
          </a:xfrm>
        </p:spPr>
        <p:txBody>
          <a:bodyPr/>
          <a:lstStyle/>
          <a:p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Mitmachen</a:t>
            </a:r>
            <a:endParaRPr lang="de-DE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Inhaltsplatzhalter 3"/>
          <p:cNvSpPr>
            <a:spLocks noGrp="1"/>
          </p:cNvSpPr>
          <p:nvPr>
            <p:ph sz="quarter" idx="13"/>
          </p:nvPr>
        </p:nvSpPr>
        <p:spPr>
          <a:xfrm>
            <a:off x="457200" y="933451"/>
            <a:ext cx="8544560" cy="533400"/>
          </a:xfrm>
        </p:spPr>
        <p:txBody>
          <a:bodyPr/>
          <a:lstStyle/>
          <a:p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Gruppenarbeit im World Café-Modus</a:t>
            </a:r>
            <a:endParaRPr lang="de-DE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8" b="21729"/>
          <a:stretch/>
        </p:blipFill>
        <p:spPr>
          <a:xfrm>
            <a:off x="-16933" y="1466851"/>
            <a:ext cx="9144000" cy="4652145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457200" y="1931079"/>
            <a:ext cx="4572000" cy="279281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07000"/>
              </a:lnSpc>
            </a:pPr>
            <a:r>
              <a:rPr lang="de-DE" sz="3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</a:t>
            </a:r>
            <a:r>
              <a:rPr lang="de-DE" sz="32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iel Spaß!</a:t>
            </a:r>
          </a:p>
          <a:p>
            <a:pPr lvl="0">
              <a:lnSpc>
                <a:spcPct val="107000"/>
              </a:lnSpc>
            </a:pPr>
            <a:endParaRPr lang="de-DE" sz="32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Für Fragen und Unterstützung stehen Ihnen die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ModeratorInnen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zur </a:t>
            </a:r>
            <a:r>
              <a:rPr lang="de-DE" sz="20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Verfügung! Achten Sie auf die akustischen Signale.</a:t>
            </a:r>
            <a:endParaRPr lang="de-DE" sz="20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de-DE" sz="20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4365413" y="5213869"/>
            <a:ext cx="4488858" cy="3924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de-DE" sz="20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Gruppenarbeitszeit bis 19:45 Uhr</a:t>
            </a:r>
            <a:endParaRPr lang="de-DE" sz="20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05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Was erwartet Sie heute?</a:t>
            </a:r>
            <a:endParaRPr lang="de-DE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771651"/>
            <a:ext cx="8144256" cy="417195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Verdana" pitchFamily="34" charset="0"/>
              <a:buChar char="›"/>
            </a:pPr>
            <a:r>
              <a:rPr lang="de-DE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Kurz und knapp 	</a:t>
            </a:r>
            <a:r>
              <a:rPr lang="de-DE" dirty="0" smtClean="0">
                <a:solidFill>
                  <a:srgbClr val="B48727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IKEK, Erstellungsprozess, und 							Förderung</a:t>
            </a:r>
          </a:p>
          <a:p>
            <a:pPr>
              <a:lnSpc>
                <a:spcPct val="150000"/>
              </a:lnSpc>
              <a:buFont typeface="Verdana" pitchFamily="34" charset="0"/>
              <a:buChar char="›"/>
            </a:pPr>
            <a:endParaRPr lang="de-DE" sz="600" dirty="0">
              <a:solidFill>
                <a:schemeClr val="bg1">
                  <a:lumMod val="6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150000"/>
              </a:lnSpc>
              <a:buFont typeface="Verdana" pitchFamily="34" charset="0"/>
              <a:buChar char="›"/>
            </a:pPr>
            <a:r>
              <a:rPr lang="de-DE" sz="2300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Worum geht’s? 	</a:t>
            </a:r>
            <a:r>
              <a:rPr lang="de-DE" sz="2300" dirty="0" smtClean="0">
                <a:solidFill>
                  <a:srgbClr val="B48727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	Themen und Inhalte</a:t>
            </a:r>
          </a:p>
          <a:p>
            <a:pPr>
              <a:lnSpc>
                <a:spcPct val="150000"/>
              </a:lnSpc>
              <a:buFont typeface="Verdana" pitchFamily="34" charset="0"/>
              <a:buChar char="›"/>
            </a:pPr>
            <a:endParaRPr lang="de-DE" sz="6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150000"/>
              </a:lnSpc>
              <a:buFont typeface="Verdana" pitchFamily="34" charset="0"/>
              <a:buChar char="›"/>
            </a:pPr>
            <a:r>
              <a:rPr lang="de-DE" sz="2300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Mitmachen 	</a:t>
            </a:r>
            <a:r>
              <a:rPr lang="de-DE" sz="2300" dirty="0" smtClean="0">
                <a:solidFill>
                  <a:srgbClr val="B48727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		Gruppenarbeit im World Café-								Modus</a:t>
            </a:r>
          </a:p>
          <a:p>
            <a:pPr>
              <a:lnSpc>
                <a:spcPct val="150000"/>
              </a:lnSpc>
              <a:buFont typeface="Verdana" pitchFamily="34" charset="0"/>
              <a:buChar char="›"/>
            </a:pPr>
            <a:endParaRPr lang="de-DE" sz="6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150000"/>
              </a:lnSpc>
              <a:buFont typeface="Verdana" pitchFamily="34" charset="0"/>
              <a:buChar char="›"/>
            </a:pPr>
            <a:r>
              <a:rPr lang="de-DE" sz="2300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Zum Schluss </a:t>
            </a:r>
            <a:r>
              <a:rPr lang="de-DE" sz="2300" dirty="0" smtClean="0">
                <a:solidFill>
                  <a:srgbClr val="B48727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		Ausblick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Ablauf des heutigen Abends</a:t>
            </a:r>
            <a:endParaRPr lang="de-DE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20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Zum Schluss</a:t>
            </a:r>
            <a:endParaRPr lang="de-DE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Ausblick</a:t>
            </a:r>
            <a:endParaRPr lang="de-DE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29609" y="1946274"/>
            <a:ext cx="7688324" cy="401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lvl="1" indent="-342900">
              <a:spcBef>
                <a:spcPct val="20000"/>
              </a:spcBef>
              <a:buFont typeface="Verdana" pitchFamily="34" charset="0"/>
              <a:buChar char="›"/>
              <a:tabLst>
                <a:tab pos="265113" algn="l"/>
              </a:tabLst>
            </a:pPr>
            <a:r>
              <a:rPr lang="de-DE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IKEK-Forum II am 13.12.2021, 18:00 Uhr</a:t>
            </a:r>
          </a:p>
          <a:p>
            <a:pPr marL="712788" lvl="1" indent="-350838">
              <a:spcBef>
                <a:spcPct val="20000"/>
              </a:spcBef>
              <a:buFont typeface="Verdana" pitchFamily="34" charset="0"/>
              <a:buChar char="›"/>
              <a:tabLst>
                <a:tab pos="265113" algn="l"/>
              </a:tabLst>
            </a:pPr>
            <a:r>
              <a:rPr lang="de-DE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Welche Lösungen können wir für die </a:t>
            </a:r>
            <a:r>
              <a:rPr lang="de-DE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Herausforderungen </a:t>
            </a:r>
            <a:r>
              <a:rPr lang="de-DE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finden?</a:t>
            </a:r>
            <a:endParaRPr lang="de-DE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712788" lvl="1" indent="-350838">
              <a:spcBef>
                <a:spcPct val="20000"/>
              </a:spcBef>
              <a:buFont typeface="Verdana" pitchFamily="34" charset="0"/>
              <a:buChar char="›"/>
              <a:tabLst>
                <a:tab pos="265113" algn="l"/>
              </a:tabLst>
            </a:pPr>
            <a:r>
              <a:rPr lang="de-DE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Welche Potentiale sollten wir nutzen?</a:t>
            </a:r>
          </a:p>
          <a:p>
            <a:pPr marL="712788" lvl="1" indent="-350838">
              <a:spcBef>
                <a:spcPct val="20000"/>
              </a:spcBef>
              <a:buFont typeface="Verdana" pitchFamily="34" charset="0"/>
              <a:buChar char="›"/>
              <a:tabLst>
                <a:tab pos="265113" algn="l"/>
              </a:tabLst>
            </a:pPr>
            <a:r>
              <a:rPr lang="de-DE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Welche Projekte können wir noch sammeln?</a:t>
            </a:r>
          </a:p>
          <a:p>
            <a:pPr marL="712788" lvl="1" indent="-350838">
              <a:spcBef>
                <a:spcPct val="20000"/>
              </a:spcBef>
              <a:buFont typeface="Verdana" pitchFamily="34" charset="0"/>
              <a:buChar char="›"/>
              <a:tabLst>
                <a:tab pos="265113" algn="l"/>
              </a:tabLst>
            </a:pPr>
            <a:endParaRPr lang="de-DE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55600" lvl="1" indent="-355600">
              <a:spcBef>
                <a:spcPct val="20000"/>
              </a:spcBef>
              <a:buFont typeface="Verdana" pitchFamily="34" charset="0"/>
              <a:buChar char="›"/>
              <a:tabLst>
                <a:tab pos="265113" algn="l"/>
              </a:tabLst>
            </a:pPr>
            <a:r>
              <a:rPr lang="de-DE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IKEK-Forum III voraussichtlich im Februar</a:t>
            </a:r>
          </a:p>
          <a:p>
            <a:pPr marL="812800" lvl="2" indent="-355600">
              <a:spcBef>
                <a:spcPct val="20000"/>
              </a:spcBef>
              <a:buFont typeface="Verdana" pitchFamily="34" charset="0"/>
              <a:buChar char="›"/>
              <a:tabLst>
                <a:tab pos="265113" algn="l"/>
              </a:tabLst>
            </a:pPr>
            <a:r>
              <a:rPr lang="de-DE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Wie sollen die Projekte genau aussehen?</a:t>
            </a:r>
          </a:p>
          <a:p>
            <a:pPr marL="812800" lvl="2" indent="-355600">
              <a:spcBef>
                <a:spcPct val="20000"/>
              </a:spcBef>
              <a:buFont typeface="Verdana" pitchFamily="34" charset="0"/>
              <a:buChar char="›"/>
              <a:tabLst>
                <a:tab pos="265113" algn="l"/>
              </a:tabLst>
            </a:pPr>
            <a:r>
              <a:rPr lang="de-DE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Projektentwicklung im Detail: Was? Wie? Wer? Wo?</a:t>
            </a:r>
            <a:endParaRPr lang="de-DE" dirty="0" smtClean="0">
              <a:solidFill>
                <a:srgbClr val="3366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spcBef>
                <a:spcPct val="30000"/>
              </a:spcBef>
              <a:buClr>
                <a:srgbClr val="008000"/>
              </a:buClr>
              <a:buSzPct val="70000"/>
            </a:pPr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1921881" y="5318668"/>
            <a:ext cx="69301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dirty="0" smtClean="0">
                <a:solidFill>
                  <a:srgbClr val="B48727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Wir würden uns freuen, wenn Sie wieder dabei sind!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80506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3" b="20689"/>
          <a:stretch/>
        </p:blipFill>
        <p:spPr>
          <a:xfrm>
            <a:off x="0" y="0"/>
            <a:ext cx="9144000" cy="3228976"/>
          </a:xfrm>
          <a:prstGeom prst="rect">
            <a:avLst/>
          </a:prstGeom>
        </p:spPr>
      </p:pic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685800" y="3808601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de-DE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Vielen Dank für Ihre Teilnahme!</a:t>
            </a:r>
            <a:br>
              <a:rPr lang="de-DE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e-DE" sz="3200" b="1" dirty="0" smtClean="0">
                <a:solidFill>
                  <a:srgbClr val="B4872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de-DE" sz="3200" b="1" dirty="0" smtClean="0">
                <a:solidFill>
                  <a:srgbClr val="B48727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e-DE" sz="2700" dirty="0" smtClean="0">
                <a:latin typeface="Verdana" panose="020B0604030504040204" pitchFamily="34" charset="0"/>
                <a:ea typeface="Verdana" panose="020B0604030504040204" pitchFamily="34" charset="0"/>
              </a:rPr>
              <a:t>Am 1. IKEK-Forum im Rahmen der Erstellung des Integrierten kommunalen Entwicklungskonzepts der Gemeinde Altenstadt</a:t>
            </a:r>
            <a:endParaRPr lang="de-DE" sz="27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75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Was erwartet Sie heute?</a:t>
            </a:r>
            <a:endParaRPr lang="de-DE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771651"/>
            <a:ext cx="8144256" cy="417195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Verdana" pitchFamily="34" charset="0"/>
              <a:buChar char="›"/>
            </a:pPr>
            <a:r>
              <a:rPr lang="de-DE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Kurz und knapp 	</a:t>
            </a:r>
            <a:r>
              <a:rPr lang="de-DE" dirty="0" smtClean="0">
                <a:solidFill>
                  <a:srgbClr val="B48727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IKEK, Erstellungsprozess, und 							Förderung</a:t>
            </a:r>
          </a:p>
          <a:p>
            <a:pPr>
              <a:lnSpc>
                <a:spcPct val="150000"/>
              </a:lnSpc>
              <a:buFont typeface="Verdana" pitchFamily="34" charset="0"/>
              <a:buChar char="›"/>
            </a:pPr>
            <a:endParaRPr lang="de-DE" sz="600" dirty="0">
              <a:solidFill>
                <a:schemeClr val="bg1">
                  <a:lumMod val="6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150000"/>
              </a:lnSpc>
              <a:buFont typeface="Verdana" pitchFamily="34" charset="0"/>
              <a:buChar char="›"/>
            </a:pPr>
            <a:r>
              <a:rPr lang="de-DE" sz="2300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Worum geht’s? 	</a:t>
            </a:r>
            <a:r>
              <a:rPr lang="de-DE" sz="2300" dirty="0" smtClean="0">
                <a:solidFill>
                  <a:srgbClr val="B48727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	Themen und Inhalte</a:t>
            </a:r>
          </a:p>
          <a:p>
            <a:pPr>
              <a:lnSpc>
                <a:spcPct val="150000"/>
              </a:lnSpc>
              <a:buFont typeface="Verdana" pitchFamily="34" charset="0"/>
              <a:buChar char="›"/>
            </a:pPr>
            <a:endParaRPr lang="de-DE" sz="6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150000"/>
              </a:lnSpc>
              <a:buFont typeface="Verdana" pitchFamily="34" charset="0"/>
              <a:buChar char="›"/>
            </a:pPr>
            <a:r>
              <a:rPr lang="de-DE" sz="2300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Mitmachen 	</a:t>
            </a:r>
            <a:r>
              <a:rPr lang="de-DE" sz="2300" dirty="0" smtClean="0">
                <a:solidFill>
                  <a:srgbClr val="B48727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		Gruppenarbeit im World Café-								Modus</a:t>
            </a:r>
          </a:p>
          <a:p>
            <a:pPr>
              <a:lnSpc>
                <a:spcPct val="150000"/>
              </a:lnSpc>
              <a:buFont typeface="Verdana" pitchFamily="34" charset="0"/>
              <a:buChar char="›"/>
            </a:pPr>
            <a:endParaRPr lang="de-DE" sz="6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150000"/>
              </a:lnSpc>
              <a:buFont typeface="Verdana" pitchFamily="34" charset="0"/>
              <a:buChar char="›"/>
            </a:pPr>
            <a:r>
              <a:rPr lang="de-DE" sz="2300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Zum Schluss </a:t>
            </a:r>
            <a:r>
              <a:rPr lang="de-DE" sz="2300" dirty="0" smtClean="0">
                <a:solidFill>
                  <a:srgbClr val="B48727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		Ausblick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Ablauf des heutigen Abends</a:t>
            </a:r>
            <a:endParaRPr lang="de-DE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17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Kurz und knapp</a:t>
            </a:r>
            <a:endParaRPr lang="de-DE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DE" dirty="0">
                <a:latin typeface="Verdana" pitchFamily="34" charset="0"/>
                <a:ea typeface="Verdana" pitchFamily="34" charset="0"/>
                <a:cs typeface="Verdana" pitchFamily="34" charset="0"/>
              </a:rPr>
              <a:t>IKEK, Erstellungsprozess, und </a:t>
            </a:r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Förderung</a:t>
            </a:r>
            <a:endParaRPr lang="de-DE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329609" y="1819274"/>
            <a:ext cx="4449655" cy="401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lvl="1" indent="-342900">
              <a:spcBef>
                <a:spcPct val="20000"/>
              </a:spcBef>
              <a:buFont typeface="Verdana" pitchFamily="34" charset="0"/>
              <a:buChar char="›"/>
              <a:tabLst>
                <a:tab pos="265113" algn="l"/>
              </a:tabLst>
            </a:pPr>
            <a:r>
              <a:rPr lang="de-DE" dirty="0" smtClean="0">
                <a:solidFill>
                  <a:srgbClr val="B48727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Integriertes kommunales Entwicklungskonzept - Grundlage für die Förderphase im Hessischen Dorfentwicklungsprogramm</a:t>
            </a:r>
          </a:p>
          <a:p>
            <a:pPr marL="342900" lvl="1" indent="-342900">
              <a:spcBef>
                <a:spcPct val="20000"/>
              </a:spcBef>
              <a:buFont typeface="Verdana" pitchFamily="34" charset="0"/>
              <a:buChar char="›"/>
              <a:tabLst>
                <a:tab pos="265113" algn="l"/>
              </a:tabLst>
            </a:pPr>
            <a:endParaRPr lang="de-DE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lvl="1" indent="-342900">
              <a:spcBef>
                <a:spcPct val="20000"/>
              </a:spcBef>
              <a:buFont typeface="Verdana" pitchFamily="34" charset="0"/>
              <a:buChar char="›"/>
              <a:tabLst>
                <a:tab pos="265113" algn="l"/>
              </a:tabLst>
            </a:pPr>
            <a:r>
              <a:rPr lang="de-DE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Programmziele:</a:t>
            </a:r>
          </a:p>
          <a:p>
            <a:pPr marL="712788" lvl="1" indent="-350838">
              <a:spcBef>
                <a:spcPct val="20000"/>
              </a:spcBef>
              <a:buFont typeface="Verdana" pitchFamily="34" charset="0"/>
              <a:buChar char="›"/>
              <a:tabLst>
                <a:tab pos="265113" algn="l"/>
              </a:tabLst>
            </a:pPr>
            <a:r>
              <a:rPr lang="de-DE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Erhalt der Vielfalt dörflicher Lebensformen </a:t>
            </a:r>
            <a:r>
              <a:rPr lang="de-DE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&amp; des </a:t>
            </a:r>
            <a:r>
              <a:rPr lang="de-DE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bau- und kulturgeschichtlichen Erbes </a:t>
            </a:r>
            <a:r>
              <a:rPr lang="de-DE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der Dörfer</a:t>
            </a:r>
          </a:p>
          <a:p>
            <a:pPr marL="712788" lvl="1" indent="-350838">
              <a:spcBef>
                <a:spcPct val="20000"/>
              </a:spcBef>
              <a:buFont typeface="Verdana" pitchFamily="34" charset="0"/>
              <a:buChar char="›"/>
              <a:tabLst>
                <a:tab pos="265113" algn="l"/>
              </a:tabLst>
            </a:pPr>
            <a:r>
              <a:rPr lang="de-DE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Entwicklung einer Gesamtstrategie</a:t>
            </a:r>
          </a:p>
          <a:p>
            <a:pPr marL="712788" lvl="1" indent="-350838">
              <a:spcBef>
                <a:spcPct val="20000"/>
              </a:spcBef>
              <a:buFont typeface="Verdana" pitchFamily="34" charset="0"/>
              <a:buChar char="›"/>
              <a:tabLst>
                <a:tab pos="265113" algn="l"/>
              </a:tabLst>
            </a:pPr>
            <a:r>
              <a:rPr lang="de-DE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Bürgermitwirkung</a:t>
            </a:r>
            <a:endParaRPr lang="de-DE" dirty="0" smtClean="0">
              <a:solidFill>
                <a:srgbClr val="3366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spcBef>
                <a:spcPct val="30000"/>
              </a:spcBef>
              <a:buClr>
                <a:srgbClr val="008000"/>
              </a:buClr>
              <a:buSzPct val="70000"/>
            </a:pPr>
            <a:endParaRPr lang="de-DE" dirty="0" smtClean="0">
              <a:solidFill>
                <a:srgbClr val="000000"/>
              </a:solidFill>
            </a:endParaRPr>
          </a:p>
        </p:txBody>
      </p:sp>
      <p:graphicFrame>
        <p:nvGraphicFramePr>
          <p:cNvPr id="7" name="Diagramm 6"/>
          <p:cNvGraphicFramePr/>
          <p:nvPr>
            <p:extLst/>
          </p:nvPr>
        </p:nvGraphicFramePr>
        <p:xfrm>
          <a:off x="4512730" y="1844824"/>
          <a:ext cx="422379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4127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feil nach rechts 6"/>
          <p:cNvSpPr/>
          <p:nvPr/>
        </p:nvSpPr>
        <p:spPr>
          <a:xfrm>
            <a:off x="563532" y="1661673"/>
            <a:ext cx="2122518" cy="1110102"/>
          </a:xfrm>
          <a:prstGeom prst="rightArrow">
            <a:avLst/>
          </a:prstGeom>
          <a:solidFill>
            <a:srgbClr val="B4872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668754" y="2057400"/>
            <a:ext cx="419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August 2020</a:t>
            </a:r>
            <a:endParaRPr lang="de-DE" sz="16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809875" y="2079298"/>
            <a:ext cx="5876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Anerkennung als Förderschwerpunkt</a:t>
            </a:r>
            <a:endParaRPr lang="de-DE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Pfeil nach rechts 10"/>
          <p:cNvSpPr/>
          <p:nvPr/>
        </p:nvSpPr>
        <p:spPr>
          <a:xfrm>
            <a:off x="1161827" y="3245499"/>
            <a:ext cx="2122518" cy="1110102"/>
          </a:xfrm>
          <a:prstGeom prst="rightArrow">
            <a:avLst/>
          </a:prstGeom>
          <a:solidFill>
            <a:srgbClr val="B4872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1267049" y="3641226"/>
            <a:ext cx="419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Bis Mai 2022</a:t>
            </a:r>
            <a:endParaRPr lang="de-DE" sz="16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3389567" y="3617222"/>
            <a:ext cx="5438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Konzeptphase</a:t>
            </a:r>
            <a:endParaRPr lang="de-DE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4" name="Pfeil nach rechts 13"/>
          <p:cNvSpPr/>
          <p:nvPr/>
        </p:nvSpPr>
        <p:spPr>
          <a:xfrm>
            <a:off x="1668432" y="4805321"/>
            <a:ext cx="2122518" cy="1110102"/>
          </a:xfrm>
          <a:prstGeom prst="rightArrow">
            <a:avLst/>
          </a:prstGeom>
          <a:solidFill>
            <a:srgbClr val="B4872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" name="Textfeld 14"/>
          <p:cNvSpPr txBox="1"/>
          <p:nvPr/>
        </p:nvSpPr>
        <p:spPr>
          <a:xfrm>
            <a:off x="1773654" y="5201048"/>
            <a:ext cx="419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Bis 31.12.2027</a:t>
            </a:r>
            <a:endParaRPr lang="de-DE" sz="16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914775" y="4908660"/>
            <a:ext cx="50006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Förderphase: startet </a:t>
            </a:r>
            <a:r>
              <a:rPr lang="de-DE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nach Abnahme </a:t>
            </a:r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des IKEK </a:t>
            </a:r>
            <a:r>
              <a:rPr lang="de-DE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durch die </a:t>
            </a:r>
            <a:r>
              <a:rPr lang="de-DE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WIBank</a:t>
            </a:r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und Beschluss zum IKEK durch die Kommune</a:t>
            </a:r>
            <a:endParaRPr lang="de-DE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7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812"/>
          </a:xfrm>
        </p:spPr>
        <p:txBody>
          <a:bodyPr/>
          <a:lstStyle/>
          <a:p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Kurz und knapp</a:t>
            </a:r>
            <a:endParaRPr lang="de-DE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8" name="Inhaltsplatzhalter 3"/>
          <p:cNvSpPr>
            <a:spLocks noGrp="1"/>
          </p:cNvSpPr>
          <p:nvPr>
            <p:ph sz="quarter" idx="13"/>
          </p:nvPr>
        </p:nvSpPr>
        <p:spPr>
          <a:xfrm>
            <a:off x="457200" y="933451"/>
            <a:ext cx="8229600" cy="533400"/>
          </a:xfrm>
        </p:spPr>
        <p:txBody>
          <a:bodyPr/>
          <a:lstStyle/>
          <a:p>
            <a:r>
              <a:rPr lang="de-DE" dirty="0">
                <a:latin typeface="Verdana" pitchFamily="34" charset="0"/>
                <a:ea typeface="Verdana" pitchFamily="34" charset="0"/>
                <a:cs typeface="Verdana" pitchFamily="34" charset="0"/>
              </a:rPr>
              <a:t>IKEK, Erstellungsprozess, und </a:t>
            </a:r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Förderung</a:t>
            </a:r>
            <a:endParaRPr lang="de-DE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09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Inhaltsplatzhalt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4381149"/>
              </p:ext>
            </p:extLst>
          </p:nvPr>
        </p:nvGraphicFramePr>
        <p:xfrm>
          <a:off x="457200" y="1557329"/>
          <a:ext cx="8229600" cy="4305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812"/>
          </a:xfrm>
        </p:spPr>
        <p:txBody>
          <a:bodyPr/>
          <a:lstStyle/>
          <a:p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Kurz und knapp</a:t>
            </a:r>
            <a:endParaRPr lang="de-DE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6" name="Inhaltsplatzhalter 3"/>
          <p:cNvSpPr>
            <a:spLocks noGrp="1"/>
          </p:cNvSpPr>
          <p:nvPr>
            <p:ph sz="quarter" idx="13"/>
          </p:nvPr>
        </p:nvSpPr>
        <p:spPr>
          <a:xfrm>
            <a:off x="457200" y="933451"/>
            <a:ext cx="8229600" cy="533400"/>
          </a:xfrm>
        </p:spPr>
        <p:txBody>
          <a:bodyPr/>
          <a:lstStyle/>
          <a:p>
            <a:r>
              <a:rPr lang="de-DE" dirty="0">
                <a:latin typeface="Verdana" pitchFamily="34" charset="0"/>
                <a:ea typeface="Verdana" pitchFamily="34" charset="0"/>
                <a:cs typeface="Verdana" pitchFamily="34" charset="0"/>
              </a:rPr>
              <a:t>IKEK, Erstellungsprozess, und </a:t>
            </a:r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Förderung</a:t>
            </a:r>
            <a:endParaRPr lang="de-DE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67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457200" y="1889426"/>
            <a:ext cx="4829695" cy="602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ct val="20000"/>
              </a:spcBef>
            </a:pPr>
            <a:r>
              <a:rPr lang="de-DE" u="sng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Fördertatbestände</a:t>
            </a:r>
          </a:p>
          <a:p>
            <a:pPr marL="457200" lvl="2" indent="-457200">
              <a:lnSpc>
                <a:spcPct val="15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de-DE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Planungen und Dienstleistungen</a:t>
            </a:r>
          </a:p>
          <a:p>
            <a:pPr marL="457200" lvl="2" indent="-457200">
              <a:lnSpc>
                <a:spcPct val="15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de-DE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Basisinfrastruktur</a:t>
            </a:r>
            <a:r>
              <a:rPr lang="de-DE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Daseinsvorsorge &amp; </a:t>
            </a:r>
            <a:r>
              <a:rPr lang="de-DE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Grundversorgung</a:t>
            </a:r>
          </a:p>
          <a:p>
            <a:pPr marL="457200" lvl="2" indent="-457200">
              <a:lnSpc>
                <a:spcPct val="15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de-DE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Umnutzung, Sanierung und Neubau im Ortskern</a:t>
            </a:r>
          </a:p>
          <a:p>
            <a:pPr marL="457200" lvl="2" indent="-457200">
              <a:lnSpc>
                <a:spcPct val="15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de-DE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Lokale Kleinvorhaben</a:t>
            </a:r>
          </a:p>
          <a:p>
            <a:pPr marL="457200" lvl="2" indent="-457200">
              <a:lnSpc>
                <a:spcPct val="15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de-DE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Städtebaulich verträglicher Rückbau</a:t>
            </a:r>
          </a:p>
          <a:p>
            <a:pPr marL="457200" lvl="2" indent="-457200">
              <a:lnSpc>
                <a:spcPct val="15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de-DE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Strategische Sanierungsbereiche</a:t>
            </a:r>
            <a:endParaRPr lang="de-DE" dirty="0">
              <a:solidFill>
                <a:srgbClr val="B48727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57200" lvl="2">
              <a:spcBef>
                <a:spcPct val="20000"/>
              </a:spcBef>
            </a:pPr>
            <a:endParaRPr lang="de-DE" dirty="0" smtClean="0">
              <a:solidFill>
                <a:srgbClr val="B48727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57200" lvl="2">
              <a:spcBef>
                <a:spcPct val="20000"/>
              </a:spcBef>
            </a:pPr>
            <a:endParaRPr lang="de-DE" dirty="0">
              <a:solidFill>
                <a:srgbClr val="B48727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57200" lvl="2" indent="180975">
              <a:spcBef>
                <a:spcPct val="20000"/>
              </a:spcBef>
              <a:buFont typeface="Verdana" pitchFamily="34" charset="0"/>
              <a:buChar char="›"/>
            </a:pPr>
            <a:endParaRPr lang="de-DE" dirty="0">
              <a:solidFill>
                <a:srgbClr val="B48727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57200" lvl="2" indent="180975">
              <a:spcBef>
                <a:spcPct val="20000"/>
              </a:spcBef>
              <a:buFont typeface="Verdana" pitchFamily="34" charset="0"/>
              <a:buChar char="›"/>
            </a:pPr>
            <a:endParaRPr lang="de-DE" dirty="0">
              <a:solidFill>
                <a:srgbClr val="B48727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57200" lvl="2" indent="180975">
              <a:spcBef>
                <a:spcPct val="20000"/>
              </a:spcBef>
              <a:buFont typeface="Verdana" pitchFamily="34" charset="0"/>
              <a:buChar char="›"/>
            </a:pPr>
            <a:endParaRPr lang="de-DE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57200" lvl="2" indent="180975">
              <a:spcBef>
                <a:spcPct val="20000"/>
              </a:spcBef>
              <a:buFont typeface="Verdana" pitchFamily="34" charset="0"/>
              <a:buChar char="›"/>
            </a:pPr>
            <a:endParaRPr lang="de-DE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5638305" y="1884427"/>
            <a:ext cx="3048495" cy="2036324"/>
          </a:xfrm>
          <a:prstGeom prst="rect">
            <a:avLst/>
          </a:prstGeom>
          <a:solidFill>
            <a:srgbClr val="EAE8E0">
              <a:alpha val="7098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5691469" y="1889426"/>
            <a:ext cx="299533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7063" indent="-627063"/>
            <a:r>
              <a:rPr lang="de-DE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Förderphase 2022-2027</a:t>
            </a:r>
          </a:p>
          <a:p>
            <a:endParaRPr lang="de-DE" dirty="0" smtClean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de-DE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Verschiedene Förderquoten und Förderhöhen je Programm und Antragsteller</a:t>
            </a:r>
            <a:endParaRPr lang="de-DE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812"/>
          </a:xfrm>
        </p:spPr>
        <p:txBody>
          <a:bodyPr/>
          <a:lstStyle/>
          <a:p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Kurz und knapp</a:t>
            </a:r>
            <a:endParaRPr lang="de-DE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Inhaltsplatzhalter 3"/>
          <p:cNvSpPr>
            <a:spLocks noGrp="1"/>
          </p:cNvSpPr>
          <p:nvPr>
            <p:ph sz="quarter" idx="13"/>
          </p:nvPr>
        </p:nvSpPr>
        <p:spPr>
          <a:xfrm>
            <a:off x="457200" y="933451"/>
            <a:ext cx="8229600" cy="533400"/>
          </a:xfrm>
        </p:spPr>
        <p:txBody>
          <a:bodyPr/>
          <a:lstStyle/>
          <a:p>
            <a:r>
              <a:rPr lang="de-DE" dirty="0">
                <a:latin typeface="Verdana" pitchFamily="34" charset="0"/>
                <a:ea typeface="Verdana" pitchFamily="34" charset="0"/>
                <a:cs typeface="Verdana" pitchFamily="34" charset="0"/>
              </a:rPr>
              <a:t>IKEK, Erstellungsprozess, und </a:t>
            </a:r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Förderung</a:t>
            </a:r>
            <a:endParaRPr lang="de-DE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70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Was erwartet Sie heute?</a:t>
            </a:r>
            <a:endParaRPr lang="de-DE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771651"/>
            <a:ext cx="8144256" cy="417195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Verdana" pitchFamily="34" charset="0"/>
              <a:buChar char="›"/>
            </a:pPr>
            <a:r>
              <a:rPr lang="de-DE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Kurz und knapp 	</a:t>
            </a:r>
            <a:r>
              <a:rPr lang="de-DE" dirty="0" smtClean="0">
                <a:solidFill>
                  <a:srgbClr val="B48727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IKEK, Erstellungsprozess, und 							Förderung</a:t>
            </a:r>
          </a:p>
          <a:p>
            <a:pPr>
              <a:lnSpc>
                <a:spcPct val="150000"/>
              </a:lnSpc>
              <a:buFont typeface="Verdana" pitchFamily="34" charset="0"/>
              <a:buChar char="›"/>
            </a:pPr>
            <a:endParaRPr lang="de-DE" sz="600" dirty="0">
              <a:solidFill>
                <a:schemeClr val="bg1">
                  <a:lumMod val="6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150000"/>
              </a:lnSpc>
              <a:buFont typeface="Verdana" pitchFamily="34" charset="0"/>
              <a:buChar char="›"/>
            </a:pPr>
            <a:r>
              <a:rPr lang="de-DE" sz="2300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Worum geht’s? 	</a:t>
            </a:r>
            <a:r>
              <a:rPr lang="de-DE" sz="2300" dirty="0" smtClean="0">
                <a:solidFill>
                  <a:srgbClr val="B48727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	Themen und Inhalte</a:t>
            </a:r>
          </a:p>
          <a:p>
            <a:pPr>
              <a:lnSpc>
                <a:spcPct val="150000"/>
              </a:lnSpc>
              <a:buFont typeface="Verdana" pitchFamily="34" charset="0"/>
              <a:buChar char="›"/>
            </a:pPr>
            <a:endParaRPr lang="de-DE" sz="6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150000"/>
              </a:lnSpc>
              <a:buFont typeface="Verdana" pitchFamily="34" charset="0"/>
              <a:buChar char="›"/>
            </a:pPr>
            <a:r>
              <a:rPr lang="de-DE" sz="2300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Mitmachen 	</a:t>
            </a:r>
            <a:r>
              <a:rPr lang="de-DE" sz="2300" dirty="0" smtClean="0">
                <a:solidFill>
                  <a:srgbClr val="B48727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		Gruppenarbeit im World Café-								Modus</a:t>
            </a:r>
          </a:p>
          <a:p>
            <a:pPr>
              <a:lnSpc>
                <a:spcPct val="150000"/>
              </a:lnSpc>
              <a:buFont typeface="Verdana" pitchFamily="34" charset="0"/>
              <a:buChar char="›"/>
            </a:pPr>
            <a:endParaRPr lang="de-DE" sz="6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150000"/>
              </a:lnSpc>
              <a:buFont typeface="Verdana" pitchFamily="34" charset="0"/>
              <a:buChar char="›"/>
            </a:pPr>
            <a:r>
              <a:rPr lang="de-DE" sz="2300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Zum Schluss </a:t>
            </a:r>
            <a:r>
              <a:rPr lang="de-DE" sz="2300" dirty="0" smtClean="0">
                <a:solidFill>
                  <a:srgbClr val="B48727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		Ausblick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Ablauf des heutigen Abends</a:t>
            </a:r>
            <a:endParaRPr lang="de-DE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34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Worum geht’s?</a:t>
            </a:r>
            <a:endParaRPr lang="de-DE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sz="quarter" idx="13"/>
          </p:nvPr>
        </p:nvSpPr>
        <p:spPr>
          <a:xfrm>
            <a:off x="457200" y="933451"/>
            <a:ext cx="8544560" cy="533400"/>
          </a:xfrm>
        </p:spPr>
        <p:txBody>
          <a:bodyPr/>
          <a:lstStyle/>
          <a:p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Themen und Inhalte</a:t>
            </a:r>
            <a:endParaRPr lang="de-DE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399" y="4623753"/>
            <a:ext cx="731037" cy="73103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661" y="4181932"/>
            <a:ext cx="807340" cy="80734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160" y="2670306"/>
            <a:ext cx="836239" cy="836239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107" y="5131274"/>
            <a:ext cx="772554" cy="772554"/>
          </a:xfrm>
          <a:prstGeom prst="rect">
            <a:avLst/>
          </a:prstGeom>
        </p:spPr>
      </p:pic>
      <p:grpSp>
        <p:nvGrpSpPr>
          <p:cNvPr id="5" name="Gruppieren 4"/>
          <p:cNvGrpSpPr/>
          <p:nvPr/>
        </p:nvGrpSpPr>
        <p:grpSpPr>
          <a:xfrm>
            <a:off x="5562680" y="1698650"/>
            <a:ext cx="1236321" cy="727739"/>
            <a:chOff x="83128" y="1850318"/>
            <a:chExt cx="2459769" cy="1447901"/>
          </a:xfrm>
        </p:grpSpPr>
        <p:pic>
          <p:nvPicPr>
            <p:cNvPr id="11" name="Grafik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28" y="1987565"/>
              <a:ext cx="1216437" cy="1216437"/>
            </a:xfrm>
            <a:prstGeom prst="rect">
              <a:avLst/>
            </a:prstGeom>
          </p:spPr>
        </p:pic>
        <p:pic>
          <p:nvPicPr>
            <p:cNvPr id="12" name="Grafik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4996" y="1850318"/>
              <a:ext cx="1447901" cy="1447901"/>
            </a:xfrm>
            <a:prstGeom prst="rect">
              <a:avLst/>
            </a:prstGeom>
          </p:spPr>
        </p:pic>
      </p:grpSp>
      <p:pic>
        <p:nvPicPr>
          <p:cNvPr id="13" name="Grafik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573" y="3309577"/>
            <a:ext cx="730088" cy="730088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154" y="2108300"/>
            <a:ext cx="751132" cy="751132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154" y="3544427"/>
            <a:ext cx="752761" cy="752761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457200" y="1894566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Symbol" panose="05050102010706020507" pitchFamily="18" charset="2"/>
              <a:buChar char="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Demographische </a:t>
            </a:r>
            <a:r>
              <a:rPr lang="de-DE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Entwicklung</a:t>
            </a:r>
          </a:p>
          <a:p>
            <a:pPr marL="342900" indent="-342900">
              <a:buFont typeface="Symbol" panose="05050102010706020507" pitchFamily="18" charset="2"/>
              <a:buChar char=""/>
            </a:pPr>
            <a:endParaRPr lang="de-DE" sz="1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"/>
              <a:defRPr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Bürgerschaftliches </a:t>
            </a:r>
            <a:r>
              <a:rPr lang="de-DE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Engagement</a:t>
            </a:r>
            <a:endParaRPr lang="de-DE" sz="1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"/>
              <a:defRPr/>
            </a:pPr>
            <a:endParaRPr lang="de-DE" sz="1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"/>
              <a:defRPr/>
            </a:pPr>
            <a:r>
              <a:rPr lang="de-DE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Daseinsvorsorge</a:t>
            </a:r>
          </a:p>
          <a:p>
            <a:pPr marL="342900" lvl="0" indent="-342900">
              <a:buFont typeface="Symbol" panose="05050102010706020507" pitchFamily="18" charset="2"/>
              <a:buChar char=""/>
              <a:defRPr/>
            </a:pPr>
            <a:endParaRPr lang="de-DE" sz="1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"/>
              <a:defRPr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Kultur, Brauchtum und Freizeit </a:t>
            </a:r>
            <a:endParaRPr lang="de-DE" sz="20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"/>
              <a:defRPr/>
            </a:pPr>
            <a:endParaRPr lang="de-DE" sz="1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"/>
              <a:defRPr/>
            </a:pPr>
            <a:r>
              <a:rPr lang="de-DE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Tourismus 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und </a:t>
            </a:r>
            <a:r>
              <a:rPr lang="de-DE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Landschaft</a:t>
            </a:r>
          </a:p>
          <a:p>
            <a:pPr marL="342900" lvl="0" indent="-342900">
              <a:buFont typeface="Symbol" panose="05050102010706020507" pitchFamily="18" charset="2"/>
              <a:buChar char=""/>
              <a:defRPr/>
            </a:pPr>
            <a:endParaRPr lang="de-DE" sz="1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"/>
              <a:defRPr/>
            </a:pPr>
            <a:r>
              <a:rPr lang="de-DE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Wirtschaft 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und </a:t>
            </a:r>
            <a:r>
              <a:rPr lang="de-DE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Arbeitsplätze</a:t>
            </a:r>
          </a:p>
          <a:p>
            <a:pPr marL="342900" lvl="0" indent="-342900">
              <a:buFont typeface="Symbol" panose="05050102010706020507" pitchFamily="18" charset="2"/>
              <a:buChar char=""/>
              <a:defRPr/>
            </a:pPr>
            <a:endParaRPr lang="de-DE" sz="10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Symbol" panose="05050102010706020507" pitchFamily="18" charset="2"/>
              <a:buChar char=""/>
              <a:defRPr/>
            </a:pPr>
            <a:r>
              <a:rPr lang="de-DE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Städtebauliche Entwicklung und Wohnen </a:t>
            </a:r>
          </a:p>
          <a:p>
            <a:pPr marL="342900" indent="-342900">
              <a:buFont typeface="Symbol" panose="05050102010706020507" pitchFamily="18" charset="2"/>
              <a:buChar char=""/>
              <a:defRPr/>
            </a:pPr>
            <a:r>
              <a:rPr lang="de-DE" sz="2000" dirty="0" smtClean="0">
                <a:solidFill>
                  <a:srgbClr val="C5BCB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Energie </a:t>
            </a:r>
            <a:r>
              <a:rPr lang="de-DE" sz="2000" dirty="0">
                <a:solidFill>
                  <a:srgbClr val="C5BCB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und </a:t>
            </a:r>
            <a:r>
              <a:rPr lang="de-DE" sz="2000" dirty="0" smtClean="0">
                <a:solidFill>
                  <a:srgbClr val="C5BCB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Klimaschutz</a:t>
            </a:r>
            <a:endParaRPr lang="de-DE" sz="2000" dirty="0">
              <a:solidFill>
                <a:srgbClr val="C5BCB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68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AE8E0"/>
        </a:solidFill>
        <a:ln>
          <a:noFill/>
        </a:ln>
        <a:effectLst/>
      </a:spPr>
      <a:bodyPr rtlCol="0" anchor="ctr"/>
      <a:lstStyle>
        <a:defPPr algn="ctr">
          <a:defRPr dirty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Vorlage_Powerpoint_IPU.pptx" id="{03C787E8-BC1D-42E5-A331-81F65FD3326D}" vid="{F4BCBC42-3274-4D2B-812B-7F69D9E63E5A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Design_IPU_Office">
    <a:dk1>
      <a:sysClr val="windowText" lastClr="000000"/>
    </a:dk1>
    <a:lt1>
      <a:sysClr val="window" lastClr="FFFFFF"/>
    </a:lt1>
    <a:dk2>
      <a:srgbClr val="D6A81E"/>
    </a:dk2>
    <a:lt2>
      <a:srgbClr val="FFFFFF"/>
    </a:lt2>
    <a:accent1>
      <a:srgbClr val="D6A81E"/>
    </a:accent1>
    <a:accent2>
      <a:srgbClr val="353736"/>
    </a:accent2>
    <a:accent3>
      <a:srgbClr val="7B6A62"/>
    </a:accent3>
    <a:accent4>
      <a:srgbClr val="B1A098"/>
    </a:accent4>
    <a:accent5>
      <a:srgbClr val="C3B9AF"/>
    </a:accent5>
    <a:accent6>
      <a:srgbClr val="EAE8E0"/>
    </a:accent6>
    <a:hlink>
      <a:srgbClr val="000000"/>
    </a:hlink>
    <a:folHlink>
      <a:srgbClr val="EFCE86"/>
    </a:folHlink>
  </a:clrScheme>
  <a:fontScheme name="Schriftarten_IPU">
    <a:majorFont>
      <a:latin typeface="Verdana"/>
      <a:ea typeface=""/>
      <a:cs typeface=""/>
    </a:majorFont>
    <a:minorFont>
      <a:latin typeface="Verdana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Design_IPU_Office">
    <a:dk1>
      <a:sysClr val="windowText" lastClr="000000"/>
    </a:dk1>
    <a:lt1>
      <a:sysClr val="window" lastClr="FFFFFF"/>
    </a:lt1>
    <a:dk2>
      <a:srgbClr val="D6A81E"/>
    </a:dk2>
    <a:lt2>
      <a:srgbClr val="FFFFFF"/>
    </a:lt2>
    <a:accent1>
      <a:srgbClr val="D6A81E"/>
    </a:accent1>
    <a:accent2>
      <a:srgbClr val="353736"/>
    </a:accent2>
    <a:accent3>
      <a:srgbClr val="7B6A62"/>
    </a:accent3>
    <a:accent4>
      <a:srgbClr val="B1A098"/>
    </a:accent4>
    <a:accent5>
      <a:srgbClr val="C3B9AF"/>
    </a:accent5>
    <a:accent6>
      <a:srgbClr val="EAE8E0"/>
    </a:accent6>
    <a:hlink>
      <a:srgbClr val="000000"/>
    </a:hlink>
    <a:folHlink>
      <a:srgbClr val="EFCE86"/>
    </a:folHlink>
  </a:clrScheme>
  <a:fontScheme name="Schriftarten_IPU">
    <a:majorFont>
      <a:latin typeface="Verdana"/>
      <a:ea typeface=""/>
      <a:cs typeface=""/>
    </a:majorFont>
    <a:minorFont>
      <a:latin typeface="Verdana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Design_IPU_Office">
    <a:dk1>
      <a:sysClr val="windowText" lastClr="000000"/>
    </a:dk1>
    <a:lt1>
      <a:sysClr val="window" lastClr="FFFFFF"/>
    </a:lt1>
    <a:dk2>
      <a:srgbClr val="D6A81E"/>
    </a:dk2>
    <a:lt2>
      <a:srgbClr val="FFFFFF"/>
    </a:lt2>
    <a:accent1>
      <a:srgbClr val="D6A81E"/>
    </a:accent1>
    <a:accent2>
      <a:srgbClr val="353736"/>
    </a:accent2>
    <a:accent3>
      <a:srgbClr val="7B6A62"/>
    </a:accent3>
    <a:accent4>
      <a:srgbClr val="B1A098"/>
    </a:accent4>
    <a:accent5>
      <a:srgbClr val="C3B9AF"/>
    </a:accent5>
    <a:accent6>
      <a:srgbClr val="EAE8E0"/>
    </a:accent6>
    <a:hlink>
      <a:srgbClr val="000000"/>
    </a:hlink>
    <a:folHlink>
      <a:srgbClr val="EFCE86"/>
    </a:folHlink>
  </a:clrScheme>
  <a:fontScheme name="Schriftarten_IPU">
    <a:majorFont>
      <a:latin typeface="Verdana"/>
      <a:ea typeface=""/>
      <a:cs typeface=""/>
    </a:majorFont>
    <a:minorFont>
      <a:latin typeface="Verdana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Design_IPU_Office">
    <a:dk1>
      <a:sysClr val="windowText" lastClr="000000"/>
    </a:dk1>
    <a:lt1>
      <a:sysClr val="window" lastClr="FFFFFF"/>
    </a:lt1>
    <a:dk2>
      <a:srgbClr val="D6A81E"/>
    </a:dk2>
    <a:lt2>
      <a:srgbClr val="FFFFFF"/>
    </a:lt2>
    <a:accent1>
      <a:srgbClr val="D6A81E"/>
    </a:accent1>
    <a:accent2>
      <a:srgbClr val="353736"/>
    </a:accent2>
    <a:accent3>
      <a:srgbClr val="7B6A62"/>
    </a:accent3>
    <a:accent4>
      <a:srgbClr val="B1A098"/>
    </a:accent4>
    <a:accent5>
      <a:srgbClr val="C3B9AF"/>
    </a:accent5>
    <a:accent6>
      <a:srgbClr val="EAE8E0"/>
    </a:accent6>
    <a:hlink>
      <a:srgbClr val="000000"/>
    </a:hlink>
    <a:folHlink>
      <a:srgbClr val="EFCE86"/>
    </a:folHlink>
  </a:clrScheme>
  <a:fontScheme name="Schriftarten_IPU">
    <a:majorFont>
      <a:latin typeface="Verdana"/>
      <a:ea typeface=""/>
      <a:cs typeface=""/>
    </a:majorFont>
    <a:minorFont>
      <a:latin typeface="Verdana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1546</Words>
  <Application>Microsoft Office PowerPoint</Application>
  <PresentationFormat>Bildschirmpräsentation (4:3)</PresentationFormat>
  <Paragraphs>302</Paragraphs>
  <Slides>29</Slides>
  <Notes>29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6" baseType="lpstr">
      <vt:lpstr>Calibri</vt:lpstr>
      <vt:lpstr>Verdana</vt:lpstr>
      <vt:lpstr>Times New Roman</vt:lpstr>
      <vt:lpstr>ABeeZee</vt:lpstr>
      <vt:lpstr>Symbol</vt:lpstr>
      <vt:lpstr>Arial</vt:lpstr>
      <vt:lpstr>Office-Design</vt:lpstr>
      <vt:lpstr>Herzlich willkommen!  Zum 1. IKEK-Forum im Rahmen der Erstellung des Integrierten kommunalen Entwicklungskonzepts der Gemeinde Altenstadt</vt:lpstr>
      <vt:lpstr>Begrüßung durch Frau Hufnagel  Stellvertretende Vorsitzende der Steuerungsgruppensitzung</vt:lpstr>
      <vt:lpstr>Was erwartet Sie heute?</vt:lpstr>
      <vt:lpstr>Kurz und knapp</vt:lpstr>
      <vt:lpstr>Kurz und knapp</vt:lpstr>
      <vt:lpstr>Kurz und knapp</vt:lpstr>
      <vt:lpstr>Kurz und knapp</vt:lpstr>
      <vt:lpstr>Was erwartet Sie heute?</vt:lpstr>
      <vt:lpstr>Worum geht’s?</vt:lpstr>
      <vt:lpstr>Worum geht’s?</vt:lpstr>
      <vt:lpstr>Worum geht’s?</vt:lpstr>
      <vt:lpstr>Worum geht’s?</vt:lpstr>
      <vt:lpstr>Worum geht’s?</vt:lpstr>
      <vt:lpstr>Worum geht’s?</vt:lpstr>
      <vt:lpstr>Worum geht’s?</vt:lpstr>
      <vt:lpstr>Worum geht’s?</vt:lpstr>
      <vt:lpstr>Worum geht’s?</vt:lpstr>
      <vt:lpstr>Worum geht’s?</vt:lpstr>
      <vt:lpstr>Worum geht’s?</vt:lpstr>
      <vt:lpstr>Worum geht’s?</vt:lpstr>
      <vt:lpstr>Worum geht’s?</vt:lpstr>
      <vt:lpstr>Worum geht’s?</vt:lpstr>
      <vt:lpstr>Was erwartet Sie heute?</vt:lpstr>
      <vt:lpstr>Mitmachen</vt:lpstr>
      <vt:lpstr>Mitmachen</vt:lpstr>
      <vt:lpstr>Mitmachen</vt:lpstr>
      <vt:lpstr>Was erwartet Sie heute?</vt:lpstr>
      <vt:lpstr>Zum Schluss</vt:lpstr>
      <vt:lpstr>Vielen Dank für Ihre Teilnahme!  Am 1. IKEK-Forum im Rahmen der Erstellung des Integrierten kommunalen Entwicklungskonzepts der Gemeinde Altenstadt</vt:lpstr>
    </vt:vector>
  </TitlesOfParts>
  <Company>brandcouture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Sabrina Kerst</dc:creator>
  <cp:lastModifiedBy>Gimbel Franziska (IPU)</cp:lastModifiedBy>
  <cp:revision>742</cp:revision>
  <cp:lastPrinted>2021-09-23T17:23:06Z</cp:lastPrinted>
  <dcterms:created xsi:type="dcterms:W3CDTF">2016-01-08T09:58:52Z</dcterms:created>
  <dcterms:modified xsi:type="dcterms:W3CDTF">2021-11-04T12:38:56Z</dcterms:modified>
</cp:coreProperties>
</file>